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43" r:id="rId1"/>
  </p:sldMasterIdLst>
  <p:sldIdLst>
    <p:sldId id="256" r:id="rId2"/>
    <p:sldId id="326" r:id="rId3"/>
    <p:sldId id="327" r:id="rId4"/>
    <p:sldId id="329" r:id="rId5"/>
    <p:sldId id="330" r:id="rId6"/>
    <p:sldId id="328" r:id="rId7"/>
    <p:sldId id="258" r:id="rId8"/>
    <p:sldId id="334" r:id="rId9"/>
    <p:sldId id="331" r:id="rId10"/>
    <p:sldId id="333" r:id="rId11"/>
    <p:sldId id="335" r:id="rId12"/>
    <p:sldId id="336" r:id="rId13"/>
    <p:sldId id="339" r:id="rId14"/>
    <p:sldId id="342" r:id="rId15"/>
    <p:sldId id="343" r:id="rId16"/>
    <p:sldId id="340" r:id="rId17"/>
    <p:sldId id="338" r:id="rId18"/>
    <p:sldId id="345" r:id="rId19"/>
    <p:sldId id="346" r:id="rId20"/>
    <p:sldId id="347" r:id="rId21"/>
    <p:sldId id="348" r:id="rId22"/>
    <p:sldId id="349" r:id="rId23"/>
    <p:sldId id="351" r:id="rId24"/>
    <p:sldId id="350" r:id="rId25"/>
    <p:sldId id="352" r:id="rId26"/>
    <p:sldId id="353" r:id="rId27"/>
    <p:sldId id="354" r:id="rId28"/>
    <p:sldId id="355" r:id="rId29"/>
    <p:sldId id="359" r:id="rId30"/>
    <p:sldId id="358" r:id="rId31"/>
    <p:sldId id="360" r:id="rId32"/>
    <p:sldId id="361" r:id="rId33"/>
    <p:sldId id="362" r:id="rId34"/>
    <p:sldId id="363" r:id="rId35"/>
    <p:sldId id="364" r:id="rId36"/>
    <p:sldId id="365" r:id="rId37"/>
    <p:sldId id="366" r:id="rId38"/>
    <p:sldId id="367" r:id="rId39"/>
    <p:sldId id="368" r:id="rId40"/>
    <p:sldId id="369" r:id="rId41"/>
    <p:sldId id="370" r:id="rId42"/>
    <p:sldId id="371" r:id="rId43"/>
    <p:sldId id="372" r:id="rId44"/>
    <p:sldId id="373" r:id="rId45"/>
    <p:sldId id="374" r:id="rId46"/>
    <p:sldId id="375" r:id="rId47"/>
    <p:sldId id="376" r:id="rId48"/>
    <p:sldId id="377" r:id="rId49"/>
    <p:sldId id="378" r:id="rId50"/>
    <p:sldId id="379" r:id="rId51"/>
    <p:sldId id="380" r:id="rId52"/>
    <p:sldId id="381" r:id="rId53"/>
    <p:sldId id="382" r:id="rId54"/>
    <p:sldId id="383" r:id="rId55"/>
    <p:sldId id="384" r:id="rId56"/>
    <p:sldId id="385" r:id="rId57"/>
    <p:sldId id="386" r:id="rId58"/>
    <p:sldId id="387" r:id="rId59"/>
    <p:sldId id="388" r:id="rId60"/>
    <p:sldId id="389" r:id="rId61"/>
    <p:sldId id="390" r:id="rId62"/>
    <p:sldId id="391" r:id="rId63"/>
    <p:sldId id="392" r:id="rId64"/>
    <p:sldId id="393" r:id="rId65"/>
    <p:sldId id="394" r:id="rId66"/>
    <p:sldId id="395" r:id="rId67"/>
    <p:sldId id="396" r:id="rId68"/>
    <p:sldId id="397" r:id="rId69"/>
    <p:sldId id="398" r:id="rId70"/>
    <p:sldId id="399" r:id="rId71"/>
    <p:sldId id="400" r:id="rId72"/>
    <p:sldId id="401" r:id="rId73"/>
    <p:sldId id="402" r:id="rId74"/>
    <p:sldId id="403" r:id="rId75"/>
    <p:sldId id="357" r:id="rId76"/>
    <p:sldId id="344" r:id="rId77"/>
    <p:sldId id="405" r:id="rId78"/>
    <p:sldId id="406" r:id="rId79"/>
    <p:sldId id="407" r:id="rId80"/>
    <p:sldId id="408" r:id="rId81"/>
    <p:sldId id="409" r:id="rId82"/>
    <p:sldId id="410" r:id="rId83"/>
    <p:sldId id="411" r:id="rId84"/>
    <p:sldId id="412" r:id="rId85"/>
    <p:sldId id="413" r:id="rId86"/>
    <p:sldId id="414" r:id="rId87"/>
    <p:sldId id="415" r:id="rId88"/>
    <p:sldId id="416" r:id="rId89"/>
    <p:sldId id="417" r:id="rId90"/>
    <p:sldId id="418" r:id="rId91"/>
    <p:sldId id="419" r:id="rId92"/>
    <p:sldId id="420" r:id="rId93"/>
    <p:sldId id="421" r:id="rId94"/>
    <p:sldId id="422" r:id="rId95"/>
    <p:sldId id="423" r:id="rId96"/>
    <p:sldId id="424" r:id="rId97"/>
    <p:sldId id="425" r:id="rId98"/>
    <p:sldId id="426" r:id="rId99"/>
    <p:sldId id="427" r:id="rId100"/>
    <p:sldId id="428" r:id="rId101"/>
    <p:sldId id="429" r:id="rId102"/>
    <p:sldId id="430" r:id="rId103"/>
    <p:sldId id="431" r:id="rId104"/>
    <p:sldId id="432" r:id="rId105"/>
    <p:sldId id="434" r:id="rId106"/>
    <p:sldId id="433" r:id="rId107"/>
    <p:sldId id="435" r:id="rId108"/>
    <p:sldId id="436" r:id="rId109"/>
    <p:sldId id="437" r:id="rId110"/>
    <p:sldId id="438" r:id="rId111"/>
    <p:sldId id="439" r:id="rId112"/>
    <p:sldId id="440" r:id="rId113"/>
    <p:sldId id="404" r:id="rId114"/>
    <p:sldId id="442" r:id="rId115"/>
    <p:sldId id="443" r:id="rId116"/>
    <p:sldId id="444" r:id="rId117"/>
    <p:sldId id="445" r:id="rId118"/>
    <p:sldId id="446" r:id="rId119"/>
    <p:sldId id="447" r:id="rId120"/>
    <p:sldId id="448" r:id="rId121"/>
    <p:sldId id="449" r:id="rId122"/>
    <p:sldId id="450" r:id="rId123"/>
    <p:sldId id="451" r:id="rId124"/>
    <p:sldId id="452" r:id="rId125"/>
    <p:sldId id="453" r:id="rId126"/>
    <p:sldId id="454" r:id="rId127"/>
    <p:sldId id="455" r:id="rId128"/>
    <p:sldId id="456" r:id="rId129"/>
    <p:sldId id="457" r:id="rId130"/>
    <p:sldId id="458" r:id="rId131"/>
    <p:sldId id="459" r:id="rId132"/>
    <p:sldId id="460" r:id="rId133"/>
    <p:sldId id="461" r:id="rId134"/>
    <p:sldId id="462" r:id="rId135"/>
    <p:sldId id="463" r:id="rId136"/>
    <p:sldId id="464" r:id="rId137"/>
    <p:sldId id="465" r:id="rId138"/>
    <p:sldId id="466" r:id="rId139"/>
    <p:sldId id="467" r:id="rId140"/>
    <p:sldId id="468" r:id="rId141"/>
    <p:sldId id="469" r:id="rId142"/>
    <p:sldId id="470" r:id="rId143"/>
    <p:sldId id="471" r:id="rId144"/>
    <p:sldId id="472" r:id="rId145"/>
    <p:sldId id="441" r:id="rId146"/>
    <p:sldId id="474" r:id="rId147"/>
    <p:sldId id="475" r:id="rId148"/>
    <p:sldId id="476" r:id="rId149"/>
    <p:sldId id="477" r:id="rId150"/>
    <p:sldId id="478" r:id="rId151"/>
    <p:sldId id="479" r:id="rId152"/>
    <p:sldId id="480" r:id="rId153"/>
    <p:sldId id="481" r:id="rId154"/>
    <p:sldId id="482" r:id="rId155"/>
    <p:sldId id="483" r:id="rId156"/>
    <p:sldId id="484" r:id="rId157"/>
    <p:sldId id="485" r:id="rId158"/>
    <p:sldId id="486" r:id="rId159"/>
    <p:sldId id="487" r:id="rId160"/>
    <p:sldId id="488" r:id="rId161"/>
    <p:sldId id="489" r:id="rId162"/>
    <p:sldId id="490" r:id="rId163"/>
    <p:sldId id="491" r:id="rId164"/>
    <p:sldId id="492" r:id="rId165"/>
    <p:sldId id="493" r:id="rId166"/>
    <p:sldId id="494" r:id="rId167"/>
    <p:sldId id="495" r:id="rId168"/>
    <p:sldId id="496" r:id="rId169"/>
    <p:sldId id="497" r:id="rId170"/>
    <p:sldId id="498" r:id="rId171"/>
    <p:sldId id="499" r:id="rId172"/>
    <p:sldId id="473" r:id="rId17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Ing. Portillo" initials="IP" lastIdx="1" clrIdx="0">
    <p:extLst>
      <p:ext uri="{19B8F6BF-5375-455C-9EA6-DF929625EA0E}">
        <p15:presenceInfo xmlns:p15="http://schemas.microsoft.com/office/powerpoint/2012/main" userId="Ing. Portillo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74" d="100"/>
          <a:sy n="74" d="100"/>
        </p:scale>
        <p:origin x="52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theme" Target="theme/theme1.xml"/><Relationship Id="rId172" Type="http://schemas.openxmlformats.org/officeDocument/2006/relationships/slide" Target="slides/slide17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commentAuthors" Target="commentAuthor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presProps" Target="presProps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viewProps" Target="viewProps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62EF3-3C4F-43EE-ACEE-D4B806740EA3}" type="datetimeFigureOut">
              <a:rPr lang="en-US" smtClean="0"/>
              <a:pPr/>
              <a:t>11/14/2019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12123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799"/>
            <a:ext cx="8825658" cy="3640667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43B39-165A-4B68-AA5C-581F5336313C}" type="datetimeFigureOut">
              <a:rPr lang="en-US" smtClean="0"/>
              <a:t>11/14/2019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43292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C8C57-33F9-4259-AC4F-0E3F5BEC9B94}" type="datetimeFigureOut">
              <a:rPr lang="en-US" smtClean="0"/>
              <a:t>11/14/2019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99623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0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8772B-8FA2-401F-A0A1-A59855EDBC3E}" type="datetimeFigureOut">
              <a:rPr lang="en-US" smtClean="0"/>
              <a:t>11/14/2019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j-ea"/>
                <a:cs typeface="+mj-cs"/>
              </a:rPr>
              <a:t>“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j-ea"/>
                <a:cs typeface="+mj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491133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5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D5BDE-5A90-4611-82E9-0FC5746D30C5}" type="datetimeFigureOut">
              <a:rPr lang="en-US" smtClean="0"/>
              <a:t>11/14/2019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08692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DA17D-0BEA-4E76-A7FC-F7C188BC48D1}" type="datetimeFigureOut">
              <a:rPr lang="en-US" smtClean="0"/>
              <a:t>11/14/2019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96140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9AC7D-18CA-4236-82B9-D75EB1D66EAE}" type="datetimeFigureOut">
              <a:rPr lang="en-US" smtClean="0"/>
              <a:t>11/14/2019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353562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8300E-C023-45CD-A0BE-EDB7A8C6EA8B}" type="datetimeFigureOut">
              <a:rPr lang="en-US" smtClean="0"/>
              <a:t>11/14/2019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91652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20EAD-E369-4933-8469-ED7764B56A1B}" type="datetimeFigureOut">
              <a:rPr lang="en-US" smtClean="0"/>
              <a:t>11/14/2019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31394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C0EF2-9919-473B-8215-8616BAF10692}" type="datetimeFigureOut">
              <a:rPr lang="en-US" smtClean="0"/>
              <a:t>11/14/2019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68803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472EB-AC54-4713-BFC2-BEB621108C63}" type="datetimeFigureOut">
              <a:rPr lang="en-US" smtClean="0"/>
              <a:t>11/14/2019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87058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55A0C-791E-4545-B787-F98AD45CD761}" type="datetimeFigureOut">
              <a:rPr lang="en-US" smtClean="0"/>
              <a:t>11/14/2019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25470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36B77-F4F4-4427-AC4F-9A623798AD82}" type="datetimeFigureOut">
              <a:rPr lang="en-US" smtClean="0"/>
              <a:t>11/14/2019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73353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BE790C-34EB-4565-8437-CACF4CDB7822}" type="datetimeFigureOut">
              <a:rPr lang="en-US" smtClean="0"/>
              <a:t>11/14/2019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87453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4A4C11-22B8-4A4E-8126-B3AF6B948A8E}" type="datetimeFigureOut">
              <a:rPr lang="en-US" smtClean="0"/>
              <a:t>11/14/2019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3326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3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5" y="3129280"/>
            <a:ext cx="3401062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D06B6-C816-4861-964D-15A98395707D}" type="datetimeFigureOut">
              <a:rPr lang="en-US" smtClean="0"/>
              <a:t>11/14/2019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88296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1A8AB-EA7C-4B1B-9D73-E2551851FABE}" type="datetimeFigureOut">
              <a:rPr lang="en-US" smtClean="0"/>
              <a:t>11/14/2019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52258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4"/>
          <a:stretch/>
        </p:blipFill>
        <p:spPr>
          <a:xfrm>
            <a:off x="0" y="2669685"/>
            <a:ext cx="4035669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7000"/>
                </a:schemeClr>
              </a:gs>
              <a:gs pos="69000">
                <a:schemeClr val="accent5">
                  <a:alpha val="0"/>
                </a:schemeClr>
              </a:gs>
              <a:gs pos="36000">
                <a:schemeClr val="accent5"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90786BE5-D2A3-4BF0-8B30-D7403E61B3DC}" type="datetimeFigureOut">
              <a:rPr lang="en-US" smtClean="0"/>
              <a:t>11/14/2019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192027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  <p:sldLayoutId id="2147483747" r:id="rId4"/>
    <p:sldLayoutId id="2147483748" r:id="rId5"/>
    <p:sldLayoutId id="2147483749" r:id="rId6"/>
    <p:sldLayoutId id="2147483750" r:id="rId7"/>
    <p:sldLayoutId id="2147483751" r:id="rId8"/>
    <p:sldLayoutId id="2147483752" r:id="rId9"/>
    <p:sldLayoutId id="2147483753" r:id="rId10"/>
    <p:sldLayoutId id="2147483754" r:id="rId11"/>
    <p:sldLayoutId id="2147483755" r:id="rId12"/>
    <p:sldLayoutId id="2147483756" r:id="rId13"/>
    <p:sldLayoutId id="2147483757" r:id="rId14"/>
    <p:sldLayoutId id="2147483758" r:id="rId15"/>
    <p:sldLayoutId id="2147483759" r:id="rId16"/>
    <p:sldLayoutId id="2147483760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0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19h1g22hby8" TargetMode="Externa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2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2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4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7.png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jpe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jpe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jpe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jpe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jpe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7.png"/><Relationship Id="rId4" Type="http://schemas.openxmlformats.org/officeDocument/2006/relationships/image" Target="../media/image176.png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3.png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7.png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2.png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3.jpeg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jpeg"/><Relationship Id="rId2" Type="http://schemas.openxmlformats.org/officeDocument/2006/relationships/image" Target="../media/image19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6.jpeg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jpeg"/><Relationship Id="rId2" Type="http://schemas.openxmlformats.org/officeDocument/2006/relationships/image" Target="../media/image197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99.jpeg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jpeg"/><Relationship Id="rId4" Type="http://schemas.openxmlformats.org/officeDocument/2006/relationships/image" Target="../media/image43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7" Type="http://schemas.openxmlformats.org/officeDocument/2006/relationships/image" Target="../media/image67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jpeg"/><Relationship Id="rId5" Type="http://schemas.openxmlformats.org/officeDocument/2006/relationships/image" Target="../media/image65.jpeg"/><Relationship Id="rId4" Type="http://schemas.openxmlformats.org/officeDocument/2006/relationships/image" Target="../media/image64.jpe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e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gif"/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4.jpeg"/><Relationship Id="rId4" Type="http://schemas.openxmlformats.org/officeDocument/2006/relationships/image" Target="../media/image103.jpe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105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6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5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8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PA" sz="6600" dirty="0" smtClean="0"/>
              <a:t>INTELIGENCIA ARTIFICIAL</a:t>
            </a:r>
            <a:endParaRPr lang="en-US" sz="6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RANGEL ALVARADO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3120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Introducción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Inteligencia</a:t>
            </a:r>
            <a:r>
              <a:rPr lang="en-US" dirty="0" smtClean="0"/>
              <a:t> Artificial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uno</a:t>
            </a:r>
            <a:r>
              <a:rPr lang="en-US" dirty="0" smtClean="0"/>
              <a:t> de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campos</a:t>
            </a:r>
            <a:r>
              <a:rPr lang="en-US" dirty="0" smtClean="0"/>
              <a:t> </a:t>
            </a:r>
            <a:r>
              <a:rPr lang="en-US" dirty="0" err="1" smtClean="0"/>
              <a:t>más</a:t>
            </a:r>
            <a:r>
              <a:rPr lang="en-US" dirty="0" smtClean="0"/>
              <a:t> </a:t>
            </a:r>
            <a:r>
              <a:rPr lang="en-US" dirty="0" err="1" smtClean="0"/>
              <a:t>interesantes</a:t>
            </a:r>
            <a:r>
              <a:rPr lang="en-US" dirty="0" smtClean="0"/>
              <a:t> hoy</a:t>
            </a:r>
          </a:p>
          <a:p>
            <a:pPr lvl="1"/>
            <a:r>
              <a:rPr lang="en-US" dirty="0" smtClean="0"/>
              <a:t>Ha </a:t>
            </a:r>
            <a:r>
              <a:rPr lang="en-US" dirty="0" err="1" smtClean="0"/>
              <a:t>existido</a:t>
            </a:r>
            <a:r>
              <a:rPr lang="en-US" dirty="0" smtClean="0"/>
              <a:t> de </a:t>
            </a:r>
            <a:r>
              <a:rPr lang="en-US" dirty="0" err="1" smtClean="0"/>
              <a:t>hace</a:t>
            </a:r>
            <a:r>
              <a:rPr lang="en-US" dirty="0" smtClean="0"/>
              <a:t> </a:t>
            </a:r>
            <a:r>
              <a:rPr lang="en-US" dirty="0" err="1" smtClean="0"/>
              <a:t>décadas</a:t>
            </a:r>
            <a:endParaRPr lang="en-US" dirty="0" smtClean="0"/>
          </a:p>
          <a:p>
            <a:pPr lvl="1"/>
            <a:r>
              <a:rPr lang="en-US" dirty="0" smtClean="0"/>
              <a:t>Se </a:t>
            </a:r>
            <a:r>
              <a:rPr lang="en-US" dirty="0" err="1" smtClean="0"/>
              <a:t>conocia</a:t>
            </a:r>
            <a:r>
              <a:rPr lang="en-US" dirty="0" smtClean="0"/>
              <a:t> </a:t>
            </a:r>
            <a:r>
              <a:rPr lang="en-US" dirty="0" err="1" smtClean="0"/>
              <a:t>como</a:t>
            </a:r>
            <a:r>
              <a:rPr lang="en-US" dirty="0" smtClean="0"/>
              <a:t> </a:t>
            </a:r>
            <a:r>
              <a:rPr lang="en-US" dirty="0" err="1" smtClean="0"/>
              <a:t>sistemas</a:t>
            </a:r>
            <a:r>
              <a:rPr lang="en-US" dirty="0" smtClean="0"/>
              <a:t> </a:t>
            </a:r>
            <a:r>
              <a:rPr lang="en-US" dirty="0" err="1" smtClean="0"/>
              <a:t>expertos</a:t>
            </a:r>
            <a:endParaRPr lang="en-US" dirty="0" smtClean="0"/>
          </a:p>
          <a:p>
            <a:pPr lvl="1"/>
            <a:r>
              <a:rPr lang="en-US" dirty="0" smtClean="0"/>
              <a:t>Se </a:t>
            </a:r>
            <a:r>
              <a:rPr lang="en-US" dirty="0" err="1" smtClean="0"/>
              <a:t>habla</a:t>
            </a:r>
            <a:r>
              <a:rPr lang="en-US" dirty="0" smtClean="0"/>
              <a:t> mucho de AI, ML, DL, RL</a:t>
            </a:r>
          </a:p>
          <a:p>
            <a:pPr lvl="1"/>
            <a:endParaRPr lang="en-US" dirty="0"/>
          </a:p>
          <a:p>
            <a:r>
              <a:rPr lang="en-US" dirty="0" err="1" smtClean="0"/>
              <a:t>Existen</a:t>
            </a:r>
            <a:r>
              <a:rPr lang="en-US" dirty="0" smtClean="0"/>
              <a:t> </a:t>
            </a:r>
            <a:r>
              <a:rPr lang="en-US" dirty="0" err="1" smtClean="0"/>
              <a:t>librerías</a:t>
            </a:r>
            <a:r>
              <a:rPr lang="en-US" dirty="0" smtClean="0"/>
              <a:t> de </a:t>
            </a:r>
            <a:r>
              <a:rPr lang="en-US" dirty="0" err="1" smtClean="0"/>
              <a:t>ayuda</a:t>
            </a:r>
            <a:r>
              <a:rPr lang="en-US" dirty="0" smtClean="0"/>
              <a:t> o frameworks de </a:t>
            </a:r>
            <a:r>
              <a:rPr lang="en-US" dirty="0" err="1" smtClean="0"/>
              <a:t>trabajo</a:t>
            </a:r>
            <a:r>
              <a:rPr lang="en-US" dirty="0" smtClean="0"/>
              <a:t>: TF, </a:t>
            </a:r>
            <a:r>
              <a:rPr lang="en-US" dirty="0" err="1" smtClean="0"/>
              <a:t>Keras</a:t>
            </a:r>
            <a:r>
              <a:rPr lang="en-US" dirty="0" smtClean="0"/>
              <a:t>, </a:t>
            </a:r>
            <a:r>
              <a:rPr lang="en-US" dirty="0" err="1" smtClean="0"/>
              <a:t>Scikit</a:t>
            </a:r>
            <a:r>
              <a:rPr lang="en-US" dirty="0" smtClean="0"/>
              <a:t>-learn, etc.</a:t>
            </a:r>
          </a:p>
          <a:p>
            <a:r>
              <a:rPr lang="en-US" dirty="0" smtClean="0"/>
              <a:t>Software de </a:t>
            </a:r>
            <a:r>
              <a:rPr lang="en-US" dirty="0" err="1" smtClean="0"/>
              <a:t>Trabajo</a:t>
            </a:r>
            <a:r>
              <a:rPr lang="en-US" dirty="0" smtClean="0"/>
              <a:t>: Python, </a:t>
            </a:r>
            <a:r>
              <a:rPr lang="en-US" dirty="0" err="1" smtClean="0"/>
              <a:t>Jupyter</a:t>
            </a:r>
            <a:r>
              <a:rPr lang="en-US" dirty="0" smtClean="0"/>
              <a:t> Notebooks</a:t>
            </a:r>
            <a:endParaRPr lang="en-US" dirty="0"/>
          </a:p>
        </p:txBody>
      </p:sp>
      <p:pic>
        <p:nvPicPr>
          <p:cNvPr id="1032" name="Picture 8" descr="Image result for scikit lear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3076" y="637376"/>
            <a:ext cx="2314059" cy="1245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kera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0554" y="2980305"/>
            <a:ext cx="3523926" cy="1021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Image result for spac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201" y="1045927"/>
            <a:ext cx="2978764" cy="106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Image result for tensorflow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8629" y="1243963"/>
            <a:ext cx="1879466" cy="1566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Image result for anaconda opensourc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1155" y="5446530"/>
            <a:ext cx="2537798" cy="1266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Image result for jupyter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1086" y="4199844"/>
            <a:ext cx="1621610" cy="1879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2008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 smtClean="0"/>
              <a:t>Resolviendo problemas por Búsqueda</a:t>
            </a:r>
            <a:br>
              <a:rPr lang="es-PA" sz="3600" dirty="0" smtClean="0"/>
            </a:br>
            <a:r>
              <a:rPr lang="es-PA" sz="3600" dirty="0" smtClean="0"/>
              <a:t>Estrategias de Búsqueda Informada (Heurísticas)</a:t>
            </a:r>
            <a:endParaRPr lang="es-PA" sz="36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529542"/>
            <a:ext cx="11539610" cy="5123185"/>
          </a:xfrm>
        </p:spPr>
        <p:txBody>
          <a:bodyPr>
            <a:normAutofit/>
          </a:bodyPr>
          <a:lstStyle/>
          <a:p>
            <a:r>
              <a:rPr lang="es-PA" dirty="0" smtClean="0"/>
              <a:t>Estrategias informadas</a:t>
            </a:r>
          </a:p>
          <a:p>
            <a:pPr lvl="1"/>
            <a:r>
              <a:rPr lang="es-PA" dirty="0" smtClean="0"/>
              <a:t>Soluciones más eficientes</a:t>
            </a:r>
          </a:p>
          <a:p>
            <a:r>
              <a:rPr lang="es-PA" dirty="0" smtClean="0"/>
              <a:t>Búsqueda </a:t>
            </a:r>
            <a:r>
              <a:rPr lang="es-PA" dirty="0" err="1" smtClean="0"/>
              <a:t>Best-First</a:t>
            </a:r>
            <a:endParaRPr lang="es-PA" dirty="0" smtClean="0"/>
          </a:p>
          <a:p>
            <a:pPr lvl="1"/>
            <a:r>
              <a:rPr lang="es-PA" dirty="0" smtClean="0"/>
              <a:t>Derivada de </a:t>
            </a:r>
            <a:r>
              <a:rPr lang="es-PA" dirty="0" err="1" smtClean="0"/>
              <a:t>Tree-Search</a:t>
            </a:r>
            <a:r>
              <a:rPr lang="es-PA" dirty="0" smtClean="0"/>
              <a:t> y </a:t>
            </a:r>
            <a:r>
              <a:rPr lang="es-PA" dirty="0" err="1" smtClean="0"/>
              <a:t>Graph-Search</a:t>
            </a:r>
            <a:endParaRPr lang="es-PA" dirty="0" smtClean="0"/>
          </a:p>
          <a:p>
            <a:pPr lvl="1"/>
            <a:r>
              <a:rPr lang="es-PA" i="1" dirty="0" smtClean="0"/>
              <a:t>Construye cada nodo</a:t>
            </a:r>
            <a:r>
              <a:rPr lang="es-PA" dirty="0" smtClean="0"/>
              <a:t> basado en una </a:t>
            </a:r>
            <a:r>
              <a:rPr lang="es-PA" i="1" dirty="0" smtClean="0"/>
              <a:t>función de evaluación</a:t>
            </a:r>
          </a:p>
          <a:p>
            <a:pPr lvl="1"/>
            <a:r>
              <a:rPr lang="es-PA" i="1" dirty="0" smtClean="0"/>
              <a:t>h(n) = costo estimado del camino menos costoso del estado ‘s’ al nodo ‘n’</a:t>
            </a:r>
          </a:p>
          <a:p>
            <a:pPr lvl="1"/>
            <a:r>
              <a:rPr lang="es-PA" i="1" dirty="0" smtClean="0"/>
              <a:t>El objetivo tiene h(n) = 0</a:t>
            </a:r>
          </a:p>
          <a:p>
            <a:pPr lvl="1"/>
            <a:endParaRPr lang="es-PA" i="1" dirty="0" smtClean="0"/>
          </a:p>
        </p:txBody>
      </p:sp>
      <p:pic>
        <p:nvPicPr>
          <p:cNvPr id="13314" name="Picture 2" descr="Image result for best first searc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6196" y="4139273"/>
            <a:ext cx="3004762" cy="2571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8100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 smtClean="0"/>
              <a:t>Resolviendo problemas por Búsqueda</a:t>
            </a:r>
            <a:br>
              <a:rPr lang="es-PA" sz="3600" dirty="0" smtClean="0"/>
            </a:br>
            <a:r>
              <a:rPr lang="es-PA" sz="3600" dirty="0" smtClean="0"/>
              <a:t>Estrategias de Búsqueda Informada (Heurísticas)</a:t>
            </a:r>
            <a:endParaRPr lang="es-PA" sz="36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529542"/>
            <a:ext cx="11539610" cy="5123185"/>
          </a:xfrm>
        </p:spPr>
        <p:txBody>
          <a:bodyPr>
            <a:normAutofit/>
          </a:bodyPr>
          <a:lstStyle/>
          <a:p>
            <a:r>
              <a:rPr lang="es-PA" dirty="0" smtClean="0"/>
              <a:t>Búsqueda </a:t>
            </a:r>
            <a:r>
              <a:rPr lang="es-PA" dirty="0" err="1" smtClean="0"/>
              <a:t>Greedy</a:t>
            </a:r>
            <a:r>
              <a:rPr lang="es-PA" dirty="0" smtClean="0"/>
              <a:t> </a:t>
            </a:r>
            <a:r>
              <a:rPr lang="es-PA" dirty="0" err="1" smtClean="0"/>
              <a:t>Best-First</a:t>
            </a:r>
            <a:endParaRPr lang="es-PA" dirty="0" smtClean="0"/>
          </a:p>
          <a:p>
            <a:pPr lvl="1"/>
            <a:r>
              <a:rPr lang="es-PA" dirty="0" smtClean="0"/>
              <a:t>Expande rápidamente a la solución</a:t>
            </a:r>
          </a:p>
          <a:p>
            <a:pPr lvl="1"/>
            <a:r>
              <a:rPr lang="es-PA" dirty="0" smtClean="0"/>
              <a:t>Evalúa usando la función f(n) = h(n)</a:t>
            </a:r>
          </a:p>
          <a:p>
            <a:r>
              <a:rPr lang="es-PA" dirty="0" smtClean="0"/>
              <a:t>Caso de línea recta, Rumania</a:t>
            </a:r>
          </a:p>
          <a:p>
            <a:pPr lvl="1"/>
            <a:r>
              <a:rPr lang="es-PA" dirty="0" smtClean="0"/>
              <a:t>Solución no óptima: Arad, Sibiu, </a:t>
            </a:r>
            <a:r>
              <a:rPr lang="es-PA" dirty="0" err="1" smtClean="0"/>
              <a:t>Fagaras</a:t>
            </a:r>
            <a:r>
              <a:rPr lang="es-PA" dirty="0" smtClean="0"/>
              <a:t>, </a:t>
            </a:r>
            <a:r>
              <a:rPr lang="es-PA" dirty="0" err="1" smtClean="0"/>
              <a:t>Bucharest</a:t>
            </a:r>
            <a:endParaRPr lang="es-PA" dirty="0" smtClean="0"/>
          </a:p>
          <a:p>
            <a:r>
              <a:rPr lang="es-PA" dirty="0" smtClean="0"/>
              <a:t>Caso </a:t>
            </a:r>
            <a:r>
              <a:rPr lang="es-PA" dirty="0" err="1" smtClean="0"/>
              <a:t>Iasi-Faragas</a:t>
            </a:r>
            <a:endParaRPr lang="es-PA" dirty="0" smtClean="0"/>
          </a:p>
          <a:p>
            <a:pPr lvl="1"/>
            <a:r>
              <a:rPr lang="es-PA" dirty="0" smtClean="0"/>
              <a:t>Expande primero </a:t>
            </a:r>
            <a:r>
              <a:rPr lang="es-PA" dirty="0" err="1" smtClean="0"/>
              <a:t>Neamt</a:t>
            </a:r>
            <a:endParaRPr lang="es-PA" dirty="0" smtClean="0"/>
          </a:p>
          <a:p>
            <a:pPr lvl="1"/>
            <a:r>
              <a:rPr lang="es-PA" dirty="0" smtClean="0"/>
              <a:t>Más cercana a </a:t>
            </a:r>
            <a:r>
              <a:rPr lang="es-PA" dirty="0" err="1" smtClean="0"/>
              <a:t>faragas</a:t>
            </a:r>
            <a:endParaRPr lang="es-PA" dirty="0" smtClean="0"/>
          </a:p>
          <a:p>
            <a:pPr lvl="1"/>
            <a:r>
              <a:rPr lang="es-PA" dirty="0" smtClean="0"/>
              <a:t>No encuentra solución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3307" y="3741098"/>
            <a:ext cx="4903562" cy="296981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455" y="5239258"/>
            <a:ext cx="3203863" cy="141346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2727" y="1264034"/>
            <a:ext cx="3732523" cy="3565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162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 smtClean="0"/>
              <a:t>Resolviendo problemas por Búsqueda</a:t>
            </a:r>
            <a:br>
              <a:rPr lang="es-PA" sz="3600" dirty="0" smtClean="0"/>
            </a:br>
            <a:r>
              <a:rPr lang="es-PA" sz="3600" dirty="0" smtClean="0"/>
              <a:t>Estrategias de Búsqueda Informada (Heurísticas)</a:t>
            </a:r>
            <a:endParaRPr lang="es-PA" sz="36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529542"/>
            <a:ext cx="11539610" cy="5123185"/>
          </a:xfrm>
        </p:spPr>
        <p:txBody>
          <a:bodyPr>
            <a:normAutofit/>
          </a:bodyPr>
          <a:lstStyle/>
          <a:p>
            <a:r>
              <a:rPr lang="es-PA" dirty="0" smtClean="0"/>
              <a:t>Búsqueda A*</a:t>
            </a:r>
          </a:p>
          <a:p>
            <a:pPr lvl="1"/>
            <a:r>
              <a:rPr lang="es-PA" dirty="0" smtClean="0"/>
              <a:t>Evalúa nodos: f(n) = g(n) + h(n)</a:t>
            </a:r>
          </a:p>
          <a:p>
            <a:pPr lvl="2"/>
            <a:r>
              <a:rPr lang="es-PA" dirty="0" smtClean="0"/>
              <a:t>costo a los nodos g(n) </a:t>
            </a:r>
          </a:p>
          <a:p>
            <a:pPr lvl="2"/>
            <a:r>
              <a:rPr lang="es-PA" dirty="0" smtClean="0"/>
              <a:t>Costo del nodo al objetivo h(n) </a:t>
            </a:r>
          </a:p>
          <a:p>
            <a:pPr lvl="1"/>
            <a:r>
              <a:rPr lang="es-PA" dirty="0" smtClean="0"/>
              <a:t>Es completa y óptima</a:t>
            </a:r>
          </a:p>
          <a:p>
            <a:r>
              <a:rPr lang="es-PA" dirty="0" smtClean="0"/>
              <a:t>Condiciones para </a:t>
            </a:r>
            <a:r>
              <a:rPr lang="es-PA" dirty="0" err="1" smtClean="0"/>
              <a:t>optimabilidad</a:t>
            </a:r>
            <a:endParaRPr lang="es-PA" dirty="0" smtClean="0"/>
          </a:p>
          <a:p>
            <a:pPr lvl="1"/>
            <a:r>
              <a:rPr lang="es-PA" dirty="0" err="1" smtClean="0"/>
              <a:t>Heuristica</a:t>
            </a:r>
            <a:r>
              <a:rPr lang="es-PA" dirty="0" smtClean="0"/>
              <a:t> Admisible</a:t>
            </a:r>
          </a:p>
          <a:p>
            <a:pPr lvl="2"/>
            <a:r>
              <a:rPr lang="es-PA" dirty="0" smtClean="0"/>
              <a:t>Nunca sobrestimar el costo del objetivo</a:t>
            </a:r>
          </a:p>
          <a:p>
            <a:pPr lvl="3"/>
            <a:r>
              <a:rPr lang="es-PA" dirty="0" err="1" smtClean="0"/>
              <a:t>hLSD</a:t>
            </a:r>
            <a:endParaRPr lang="es-PA" dirty="0" smtClean="0"/>
          </a:p>
          <a:p>
            <a:pPr lvl="1"/>
            <a:r>
              <a:rPr lang="es-PA" dirty="0" smtClean="0"/>
              <a:t>Consistencia/</a:t>
            </a:r>
            <a:r>
              <a:rPr lang="es-PA" dirty="0" err="1" smtClean="0"/>
              <a:t>Monotonicidad</a:t>
            </a:r>
            <a:endParaRPr lang="es-PA" dirty="0" smtClean="0"/>
          </a:p>
          <a:p>
            <a:pPr lvl="2"/>
            <a:r>
              <a:rPr lang="es-PA" dirty="0" smtClean="0"/>
              <a:t>h(n) = c(n, a, n’) + h(n’)</a:t>
            </a:r>
          </a:p>
          <a:p>
            <a:pPr lvl="2"/>
            <a:r>
              <a:rPr lang="es-PA" dirty="0" err="1" smtClean="0"/>
              <a:t>Idem</a:t>
            </a:r>
            <a:r>
              <a:rPr lang="es-PA" dirty="0" smtClean="0"/>
              <a:t> a inecuación del triángulo</a:t>
            </a:r>
          </a:p>
          <a:p>
            <a:pPr lvl="3"/>
            <a:r>
              <a:rPr lang="es-PA" dirty="0" smtClean="0"/>
              <a:t>la suma de los dos lados debe ser mayor a la del lado faltante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8036" y="1286145"/>
            <a:ext cx="3817187" cy="551225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9719" y="1383870"/>
            <a:ext cx="3486000" cy="2111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967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 smtClean="0"/>
              <a:t>Resolviendo problemas por Búsqueda</a:t>
            </a:r>
            <a:br>
              <a:rPr lang="es-PA" sz="3600" dirty="0" smtClean="0"/>
            </a:br>
            <a:r>
              <a:rPr lang="es-PA" sz="3600" dirty="0" smtClean="0"/>
              <a:t>Estrategias de Búsqueda Informada (Heurísticas)</a:t>
            </a:r>
            <a:endParaRPr lang="es-PA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322651" y="1529542"/>
                <a:ext cx="11539610" cy="5123185"/>
              </a:xfrm>
            </p:spPr>
            <p:txBody>
              <a:bodyPr>
                <a:normAutofit/>
              </a:bodyPr>
              <a:lstStyle/>
              <a:p>
                <a:r>
                  <a:rPr lang="es-PA" dirty="0" smtClean="0"/>
                  <a:t>Optimabilidad de A*</a:t>
                </a:r>
              </a:p>
              <a:p>
                <a:pPr lvl="1"/>
                <a:r>
                  <a:rPr lang="es-PA" dirty="0" smtClean="0"/>
                  <a:t>Tiene </a:t>
                </a:r>
                <a:r>
                  <a:rPr lang="es-PA" dirty="0" err="1" smtClean="0"/>
                  <a:t>tree-search</a:t>
                </a:r>
                <a:r>
                  <a:rPr lang="es-PA" dirty="0" smtClean="0"/>
                  <a:t> óptimo h(n) admisible, </a:t>
                </a:r>
                <a:r>
                  <a:rPr lang="es-PA" dirty="0" err="1" smtClean="0"/>
                  <a:t>graph-search</a:t>
                </a:r>
                <a:r>
                  <a:rPr lang="es-PA" dirty="0" smtClean="0"/>
                  <a:t> optimo h(n) consistente</a:t>
                </a:r>
              </a:p>
              <a:p>
                <a:pPr lvl="2"/>
                <a:r>
                  <a:rPr lang="es-PA" dirty="0" smtClean="0"/>
                  <a:t>h(n) consistente tiene valores incrementales de f(n) a través de su camino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s-P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s-P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s-P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s-P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s-P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s-P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s-P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s-PA" dirty="0" smtClean="0"/>
              </a:p>
              <a:p>
                <a:pPr lvl="2"/>
                <a:endParaRPr lang="es-PA" dirty="0"/>
              </a:p>
              <a:p>
                <a:pPr lvl="1"/>
                <a:r>
                  <a:rPr lang="es-PA" dirty="0" smtClean="0"/>
                  <a:t>Como los costos f son no decrecientes , podemos dibujar “contornos” en el espacio estado</a:t>
                </a:r>
              </a:p>
              <a:p>
                <a:pPr lvl="1"/>
                <a:endParaRPr lang="es-PA" dirty="0"/>
              </a:p>
              <a:p>
                <a:pPr lvl="1"/>
                <a:r>
                  <a:rPr lang="es-PA" dirty="0" smtClean="0"/>
                  <a:t>A* expande para el C*</a:t>
                </a:r>
              </a:p>
              <a:p>
                <a:pPr lvl="1"/>
                <a:r>
                  <a:rPr lang="es-PA" dirty="0" smtClean="0"/>
                  <a:t>El error absoluto es </a:t>
                </a:r>
                <a:r>
                  <a:rPr lang="es-PA" dirty="0" smtClean="0">
                    <a:sym typeface="Symbol" panose="05050102010706020507" pitchFamily="18" charset="2"/>
                  </a:rPr>
                  <a:t> = h* - h</a:t>
                </a:r>
              </a:p>
              <a:p>
                <a:pPr lvl="1"/>
                <a:r>
                  <a:rPr lang="es-PA" dirty="0" smtClean="0">
                    <a:sym typeface="Symbol" panose="05050102010706020507" pitchFamily="18" charset="2"/>
                  </a:rPr>
                  <a:t>El error relativo es /h*</a:t>
                </a:r>
                <a:endParaRPr lang="es-PA" dirty="0" smtClean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2651" y="1529542"/>
                <a:ext cx="11539610" cy="5123185"/>
              </a:xfrm>
              <a:blipFill>
                <a:blip r:embed="rId2"/>
                <a:stretch>
                  <a:fillRect l="-264" t="-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5403" y="3862941"/>
            <a:ext cx="4381500" cy="284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572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 smtClean="0"/>
              <a:t>Resolviendo problemas por Búsqueda</a:t>
            </a:r>
            <a:br>
              <a:rPr lang="es-PA" sz="3600" dirty="0" smtClean="0"/>
            </a:br>
            <a:r>
              <a:rPr lang="es-PA" sz="3600" dirty="0" smtClean="0"/>
              <a:t>Estrategias de Búsqueda Informada (Heurísticas)</a:t>
            </a:r>
            <a:endParaRPr lang="es-PA" sz="36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529542"/>
            <a:ext cx="11539610" cy="5123185"/>
          </a:xfrm>
        </p:spPr>
        <p:txBody>
          <a:bodyPr>
            <a:normAutofit fontScale="92500" lnSpcReduction="20000"/>
          </a:bodyPr>
          <a:lstStyle/>
          <a:p>
            <a:r>
              <a:rPr lang="es-PA" dirty="0" smtClean="0"/>
              <a:t>Búsqueda Heurística Limitada por Memoria</a:t>
            </a:r>
          </a:p>
          <a:p>
            <a:pPr lvl="1"/>
            <a:r>
              <a:rPr lang="es-PA" dirty="0" smtClean="0"/>
              <a:t>Vamos a reducir los requerimientos de memoria de A*</a:t>
            </a:r>
          </a:p>
          <a:p>
            <a:pPr lvl="2"/>
            <a:r>
              <a:rPr lang="es-PA" dirty="0" smtClean="0"/>
              <a:t>Usar </a:t>
            </a:r>
            <a:r>
              <a:rPr lang="es-PA" dirty="0" err="1" smtClean="0"/>
              <a:t>iterative-depending</a:t>
            </a:r>
            <a:r>
              <a:rPr lang="es-PA" dirty="0" smtClean="0"/>
              <a:t> A* (IDA*)</a:t>
            </a:r>
          </a:p>
          <a:p>
            <a:pPr lvl="2"/>
            <a:r>
              <a:rPr lang="es-PA" dirty="0" smtClean="0"/>
              <a:t>Valor de corte de costo f (</a:t>
            </a:r>
            <a:r>
              <a:rPr lang="es-PA" dirty="0" err="1" smtClean="0"/>
              <a:t>g+h</a:t>
            </a:r>
            <a:r>
              <a:rPr lang="es-PA" dirty="0" smtClean="0"/>
              <a:t>), en vez de la profundidad</a:t>
            </a:r>
          </a:p>
          <a:p>
            <a:pPr lvl="2"/>
            <a:r>
              <a:rPr lang="es-PA" dirty="0" smtClean="0"/>
              <a:t>Tiene el mismo problema de costo uniforme</a:t>
            </a:r>
          </a:p>
          <a:p>
            <a:pPr lvl="1"/>
            <a:r>
              <a:rPr lang="es-PA" dirty="0" smtClean="0"/>
              <a:t>RBFS (</a:t>
            </a:r>
            <a:r>
              <a:rPr lang="es-PA" dirty="0" err="1" smtClean="0"/>
              <a:t>Recursive</a:t>
            </a:r>
            <a:r>
              <a:rPr lang="es-PA" dirty="0" smtClean="0"/>
              <a:t> </a:t>
            </a:r>
            <a:r>
              <a:rPr lang="es-PA" dirty="0" err="1" smtClean="0"/>
              <a:t>Breadth-First</a:t>
            </a:r>
            <a:r>
              <a:rPr lang="es-PA" dirty="0" smtClean="0"/>
              <a:t> </a:t>
            </a:r>
            <a:r>
              <a:rPr lang="es-PA" dirty="0" err="1" smtClean="0"/>
              <a:t>Search</a:t>
            </a:r>
            <a:r>
              <a:rPr lang="es-PA" dirty="0" smtClean="0"/>
              <a:t>)</a:t>
            </a:r>
          </a:p>
          <a:p>
            <a:pPr lvl="2"/>
            <a:r>
              <a:rPr lang="es-PA" dirty="0" smtClean="0"/>
              <a:t>Hace mímico de BFS en espacio lineal</a:t>
            </a:r>
          </a:p>
          <a:p>
            <a:pPr lvl="3"/>
            <a:r>
              <a:rPr lang="es-PA" dirty="0" smtClean="0"/>
              <a:t>En vez de ir hasta el final tiene un límite</a:t>
            </a:r>
          </a:p>
          <a:p>
            <a:pPr lvl="2"/>
            <a:r>
              <a:rPr lang="es-PA" dirty="0" smtClean="0"/>
              <a:t>Valor guardado (de su mejor nodo)</a:t>
            </a:r>
          </a:p>
          <a:p>
            <a:pPr lvl="2"/>
            <a:r>
              <a:rPr lang="es-PA" dirty="0" smtClean="0"/>
              <a:t>Mejor que IDA*, pero sufre regeneración den nodos</a:t>
            </a:r>
          </a:p>
          <a:p>
            <a:pPr lvl="2"/>
            <a:r>
              <a:rPr lang="es-PA" dirty="0" smtClean="0"/>
              <a:t>Consume muy poca memoria (IDA* retiene solo f-</a:t>
            </a:r>
            <a:r>
              <a:rPr lang="es-PA" dirty="0" err="1" smtClean="0"/>
              <a:t>cost</a:t>
            </a:r>
            <a:r>
              <a:rPr lang="es-PA" dirty="0" smtClean="0"/>
              <a:t>)</a:t>
            </a:r>
          </a:p>
          <a:p>
            <a:r>
              <a:rPr lang="es-PA" dirty="0" err="1" smtClean="0"/>
              <a:t>Memory</a:t>
            </a:r>
            <a:r>
              <a:rPr lang="es-PA" dirty="0" smtClean="0"/>
              <a:t> </a:t>
            </a:r>
            <a:r>
              <a:rPr lang="es-PA" dirty="0" err="1" smtClean="0"/>
              <a:t>Bounded</a:t>
            </a:r>
            <a:r>
              <a:rPr lang="es-PA" dirty="0" smtClean="0"/>
              <a:t> A* (MBA*)</a:t>
            </a:r>
          </a:p>
          <a:p>
            <a:r>
              <a:rPr lang="es-PA" dirty="0" err="1" smtClean="0"/>
              <a:t>Simplified</a:t>
            </a:r>
            <a:r>
              <a:rPr lang="es-PA" dirty="0" smtClean="0"/>
              <a:t> </a:t>
            </a:r>
            <a:r>
              <a:rPr lang="es-PA" dirty="0" err="1" smtClean="0"/>
              <a:t>Memory</a:t>
            </a:r>
            <a:r>
              <a:rPr lang="es-PA" dirty="0" smtClean="0"/>
              <a:t> A* (SMA*)</a:t>
            </a:r>
          </a:p>
          <a:p>
            <a:pPr lvl="1"/>
            <a:r>
              <a:rPr lang="es-PA" dirty="0" smtClean="0"/>
              <a:t>Este expande el mejor nodo hijo solo.</a:t>
            </a:r>
          </a:p>
          <a:p>
            <a:pPr lvl="1"/>
            <a:r>
              <a:rPr lang="es-PA" dirty="0" smtClean="0"/>
              <a:t>Borra el peor nodo (alto f)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7283" y="3218610"/>
            <a:ext cx="3597273" cy="361168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5360" y="1217294"/>
            <a:ext cx="3221121" cy="1950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078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 smtClean="0"/>
              <a:t>Resolviendo problemas por Búsqueda</a:t>
            </a:r>
            <a:br>
              <a:rPr lang="es-PA" sz="3600" dirty="0" smtClean="0"/>
            </a:br>
            <a:r>
              <a:rPr lang="es-PA" sz="3600" dirty="0" smtClean="0"/>
              <a:t>Estrategias de Búsqueda Informada (Heurísticas)</a:t>
            </a:r>
            <a:endParaRPr lang="es-PA" sz="36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529542"/>
            <a:ext cx="11539610" cy="5123185"/>
          </a:xfrm>
        </p:spPr>
        <p:txBody>
          <a:bodyPr>
            <a:normAutofit/>
          </a:bodyPr>
          <a:lstStyle/>
          <a:p>
            <a:r>
              <a:rPr lang="es-PA" dirty="0" smtClean="0"/>
              <a:t>Buscando aprender mejor</a:t>
            </a:r>
          </a:p>
          <a:p>
            <a:pPr lvl="1"/>
            <a:r>
              <a:rPr lang="es-PA" dirty="0" smtClean="0"/>
              <a:t>Se puede con ‘espacio estado </a:t>
            </a:r>
            <a:r>
              <a:rPr lang="es-PA" dirty="0" err="1" smtClean="0"/>
              <a:t>metanivel</a:t>
            </a:r>
            <a:r>
              <a:rPr lang="es-PA" dirty="0" smtClean="0"/>
              <a:t>’</a:t>
            </a:r>
          </a:p>
          <a:p>
            <a:pPr lvl="2"/>
            <a:r>
              <a:rPr lang="es-PA" dirty="0" smtClean="0"/>
              <a:t>Se captura a nivel de objetos el estado del programa</a:t>
            </a:r>
          </a:p>
          <a:p>
            <a:pPr lvl="2"/>
            <a:r>
              <a:rPr lang="es-PA" dirty="0" smtClean="0"/>
              <a:t>Se debe tener computación previa de los estados</a:t>
            </a:r>
          </a:p>
          <a:p>
            <a:endParaRPr lang="es-PA" dirty="0" smtClean="0"/>
          </a:p>
          <a:p>
            <a:r>
              <a:rPr lang="es-PA" dirty="0" smtClean="0"/>
              <a:t>El objetivo es minimizar el costo total de la solución a problemas.</a:t>
            </a:r>
            <a:endParaRPr lang="es-PA" dirty="0"/>
          </a:p>
          <a:p>
            <a:pPr lvl="1"/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1681440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 smtClean="0"/>
              <a:t>Resolviendo problemas por Búsqueda</a:t>
            </a:r>
            <a:br>
              <a:rPr lang="es-PA" sz="3600" dirty="0" smtClean="0"/>
            </a:br>
            <a:r>
              <a:rPr lang="es-PA" sz="3600" dirty="0" smtClean="0"/>
              <a:t>Estrategias de Búsqueda Informada (Heurísticas)</a:t>
            </a:r>
            <a:endParaRPr lang="es-PA" sz="36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529542"/>
            <a:ext cx="11539610" cy="5123185"/>
          </a:xfrm>
        </p:spPr>
        <p:txBody>
          <a:bodyPr>
            <a:normAutofit/>
          </a:bodyPr>
          <a:lstStyle/>
          <a:p>
            <a:r>
              <a:rPr lang="es-PA" dirty="0" smtClean="0"/>
              <a:t>Búsqueda Heurística Limitada por Memoria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3589" y="2547265"/>
            <a:ext cx="5720702" cy="3177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410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 smtClean="0"/>
              <a:t>Resolviendo problemas por Búsqueda</a:t>
            </a:r>
            <a:br>
              <a:rPr lang="es-PA" sz="3600" dirty="0" smtClean="0"/>
            </a:br>
            <a:r>
              <a:rPr lang="es-PA" sz="3600" dirty="0" smtClean="0"/>
              <a:t>Funciones Heurísticas</a:t>
            </a:r>
            <a:endParaRPr lang="es-PA" sz="36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529542"/>
            <a:ext cx="11539610" cy="5123185"/>
          </a:xfrm>
        </p:spPr>
        <p:txBody>
          <a:bodyPr>
            <a:normAutofit/>
          </a:bodyPr>
          <a:lstStyle/>
          <a:p>
            <a:r>
              <a:rPr lang="es-PA" dirty="0" smtClean="0"/>
              <a:t>Problema de 8 piezas.</a:t>
            </a:r>
          </a:p>
          <a:p>
            <a:r>
              <a:rPr lang="es-PA" dirty="0" err="1" smtClean="0"/>
              <a:t>Tree-Search</a:t>
            </a:r>
            <a:r>
              <a:rPr lang="es-PA" dirty="0" smtClean="0"/>
              <a:t> = 3^22 ~= 3.1x10^10 estados</a:t>
            </a:r>
          </a:p>
          <a:p>
            <a:r>
              <a:rPr lang="es-PA" dirty="0" err="1" smtClean="0"/>
              <a:t>Graph-Search</a:t>
            </a:r>
            <a:r>
              <a:rPr lang="es-PA" dirty="0" smtClean="0"/>
              <a:t> = 9!/2 ~= 181440 estados</a:t>
            </a:r>
          </a:p>
          <a:p>
            <a:r>
              <a:rPr lang="es-PA" dirty="0" smtClean="0"/>
              <a:t>Para 15 piezas es </a:t>
            </a:r>
            <a:r>
              <a:rPr lang="es-PA" dirty="0" err="1" smtClean="0"/>
              <a:t>aprox</a:t>
            </a:r>
            <a:r>
              <a:rPr lang="es-PA" dirty="0" smtClean="0"/>
              <a:t> 10^13</a:t>
            </a:r>
            <a:endParaRPr lang="es-PA" dirty="0"/>
          </a:p>
          <a:p>
            <a:endParaRPr lang="es-PA" dirty="0" smtClean="0"/>
          </a:p>
          <a:p>
            <a:r>
              <a:rPr lang="es-PA" dirty="0" smtClean="0"/>
              <a:t>Si h1 = 8 (no posicionados correctamente)</a:t>
            </a:r>
          </a:p>
          <a:p>
            <a:r>
              <a:rPr lang="es-PA" dirty="0" smtClean="0"/>
              <a:t>h2 = suma de distancias a sus posiciones (horizontal y vertical)</a:t>
            </a:r>
          </a:p>
          <a:p>
            <a:pPr lvl="1"/>
            <a:r>
              <a:rPr lang="es-PA" dirty="0" smtClean="0"/>
              <a:t>Llamado distancia Manhattan</a:t>
            </a:r>
            <a:endParaRPr lang="es-PA" dirty="0"/>
          </a:p>
          <a:p>
            <a:r>
              <a:rPr lang="es-PA" dirty="0" smtClean="0"/>
              <a:t>h2 = 3 + 1 + 2 + 2 + 2 + 3 + 3 + 2 = 18.  La solución de costo verdadero es 26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5491" y="1471353"/>
            <a:ext cx="4286770" cy="2224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034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 smtClean="0"/>
              <a:t>Resolviendo problemas por Búsqueda</a:t>
            </a:r>
            <a:br>
              <a:rPr lang="es-PA" sz="3600" dirty="0" smtClean="0"/>
            </a:br>
            <a:r>
              <a:rPr lang="es-PA" sz="3600" dirty="0" smtClean="0"/>
              <a:t>Funciones Heurísticas</a:t>
            </a:r>
            <a:endParaRPr lang="es-PA" sz="36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529542"/>
            <a:ext cx="11539610" cy="5123185"/>
          </a:xfrm>
        </p:spPr>
        <p:txBody>
          <a:bodyPr>
            <a:normAutofit/>
          </a:bodyPr>
          <a:lstStyle/>
          <a:p>
            <a:r>
              <a:rPr lang="es-PA" dirty="0" smtClean="0"/>
              <a:t>Efecto de Precisión de Heurísticas</a:t>
            </a:r>
          </a:p>
          <a:p>
            <a:r>
              <a:rPr lang="es-PA" dirty="0" smtClean="0"/>
              <a:t>Para una heurística de A*, con N nodos y d distancia, b* esta dado por</a:t>
            </a:r>
          </a:p>
          <a:p>
            <a:r>
              <a:rPr lang="es-PA" dirty="0" smtClean="0"/>
              <a:t>N+1 = 1+b* + b*^2 + … + (b*)^d</a:t>
            </a:r>
          </a:p>
          <a:p>
            <a:pPr lvl="1"/>
            <a:r>
              <a:rPr lang="es-PA" dirty="0" smtClean="0"/>
              <a:t>A*, d=5 N=52, su factor es 1.92</a:t>
            </a:r>
          </a:p>
          <a:p>
            <a:pPr lvl="1"/>
            <a:r>
              <a:rPr lang="es-PA" dirty="0" smtClean="0"/>
              <a:t>El número de nodos expandidos por A* crece exponencialmente</a:t>
            </a:r>
          </a:p>
          <a:p>
            <a:pPr lvl="1"/>
            <a:r>
              <a:rPr lang="es-PA" dirty="0" smtClean="0"/>
              <a:t>Lo óptimo sería b* </a:t>
            </a:r>
            <a:r>
              <a:rPr lang="es-PA" dirty="0" err="1" smtClean="0"/>
              <a:t>cercno</a:t>
            </a:r>
            <a:r>
              <a:rPr lang="es-PA" dirty="0" smtClean="0"/>
              <a:t> a 1</a:t>
            </a:r>
          </a:p>
          <a:p>
            <a:pPr lvl="1"/>
            <a:endParaRPr lang="es-PA" dirty="0"/>
          </a:p>
          <a:p>
            <a:pPr lvl="1"/>
            <a:r>
              <a:rPr lang="es-PA" dirty="0" smtClean="0"/>
              <a:t>h2 es mejor, h2 domina a h1</a:t>
            </a:r>
          </a:p>
          <a:p>
            <a:pPr lvl="1"/>
            <a:r>
              <a:rPr lang="es-PA" dirty="0" smtClean="0"/>
              <a:t>Mejor heurística con valores altos</a:t>
            </a:r>
          </a:p>
          <a:p>
            <a:endParaRPr lang="es-PA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7614" y="3794189"/>
            <a:ext cx="5876936" cy="2567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245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 smtClean="0"/>
              <a:t>Resolviendo problemas por Búsqueda</a:t>
            </a:r>
            <a:br>
              <a:rPr lang="es-PA" sz="3600" dirty="0" smtClean="0"/>
            </a:br>
            <a:r>
              <a:rPr lang="es-PA" sz="3600" dirty="0" smtClean="0"/>
              <a:t>Funciones Heurísticas</a:t>
            </a:r>
            <a:endParaRPr lang="es-PA" sz="36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529542"/>
            <a:ext cx="11689240" cy="5123185"/>
          </a:xfrm>
        </p:spPr>
        <p:txBody>
          <a:bodyPr>
            <a:normAutofit/>
          </a:bodyPr>
          <a:lstStyle/>
          <a:p>
            <a:r>
              <a:rPr lang="es-PA" dirty="0" smtClean="0"/>
              <a:t>Generando heurística admisible para problemas de relajación</a:t>
            </a:r>
          </a:p>
          <a:p>
            <a:r>
              <a:rPr lang="es-PA" dirty="0" smtClean="0"/>
              <a:t>Tanto para h1 (piezas </a:t>
            </a:r>
            <a:r>
              <a:rPr lang="es-PA" dirty="0" err="1" smtClean="0"/>
              <a:t>malpuestas</a:t>
            </a:r>
            <a:r>
              <a:rPr lang="es-PA" dirty="0" smtClean="0"/>
              <a:t>) y h2 (distancia manhattan) son buenas heurísticas</a:t>
            </a:r>
          </a:p>
          <a:p>
            <a:r>
              <a:rPr lang="es-PA" dirty="0" smtClean="0"/>
              <a:t>Como estamos limitados a los movimientos horizontales y verticales siempre h2 es la mejor</a:t>
            </a:r>
          </a:p>
          <a:p>
            <a:pPr lvl="1"/>
            <a:r>
              <a:rPr lang="es-PA" dirty="0" smtClean="0"/>
              <a:t>De lo contrario h1 sería la más optima</a:t>
            </a:r>
          </a:p>
          <a:p>
            <a:r>
              <a:rPr lang="es-PA" dirty="0" smtClean="0"/>
              <a:t>Si h1 pudiera moverse en cualquier sentido</a:t>
            </a:r>
          </a:p>
          <a:p>
            <a:pPr lvl="1"/>
            <a:r>
              <a:rPr lang="es-PA" dirty="0" smtClean="0"/>
              <a:t>h2 sería la mejor solución</a:t>
            </a:r>
          </a:p>
          <a:p>
            <a:pPr lvl="1"/>
            <a:endParaRPr lang="es-PA" dirty="0"/>
          </a:p>
          <a:p>
            <a:r>
              <a:rPr lang="es-PA" dirty="0" smtClean="0"/>
              <a:t>Problema de relajamiento:  Un problema con pocas restricciones.</a:t>
            </a:r>
          </a:p>
          <a:p>
            <a:pPr lvl="1"/>
            <a:r>
              <a:rPr lang="es-PA" dirty="0" smtClean="0"/>
              <a:t>Por definición, cualquier problema de solución óptima es una solución a problema de relajamiento</a:t>
            </a:r>
          </a:p>
        </p:txBody>
      </p:sp>
    </p:spTree>
    <p:extLst>
      <p:ext uri="{BB962C8B-B14F-4D97-AF65-F5344CB8AC3E}">
        <p14:creationId xmlns:p14="http://schemas.microsoft.com/office/powerpoint/2010/main" val="2815431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 smtClean="0"/>
              <a:t>Top 10 Compañías con Fallos en uso con la IA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0" y="2034257"/>
            <a:ext cx="10959535" cy="4618470"/>
          </a:xfrm>
        </p:spPr>
        <p:txBody>
          <a:bodyPr>
            <a:normAutofit/>
          </a:bodyPr>
          <a:lstStyle/>
          <a:p>
            <a:r>
              <a:rPr lang="en-US" dirty="0" smtClean="0"/>
              <a:t>A </a:t>
            </a:r>
            <a:r>
              <a:rPr lang="en-US" dirty="0" err="1" smtClean="0"/>
              <a:t>pesar</a:t>
            </a:r>
            <a:r>
              <a:rPr lang="en-US" dirty="0" smtClean="0"/>
              <a:t> de </a:t>
            </a:r>
            <a:r>
              <a:rPr lang="en-US" dirty="0" err="1" smtClean="0"/>
              <a:t>ser</a:t>
            </a:r>
            <a:r>
              <a:rPr lang="en-US" dirty="0" smtClean="0"/>
              <a:t> “</a:t>
            </a:r>
            <a:r>
              <a:rPr lang="en-US" dirty="0" err="1" smtClean="0"/>
              <a:t>maravilloso</a:t>
            </a:r>
            <a:r>
              <a:rPr lang="en-US" dirty="0" smtClean="0"/>
              <a:t>” </a:t>
            </a:r>
            <a:r>
              <a:rPr lang="en-US" dirty="0" err="1" smtClean="0"/>
              <a:t>tiene</a:t>
            </a:r>
            <a:r>
              <a:rPr lang="en-US" dirty="0" smtClean="0"/>
              <a:t> </a:t>
            </a:r>
            <a:r>
              <a:rPr lang="en-US" dirty="0" err="1" smtClean="0"/>
              <a:t>fallas</a:t>
            </a:r>
            <a:r>
              <a:rPr lang="en-US" dirty="0" smtClean="0"/>
              <a:t> </a:t>
            </a:r>
            <a:r>
              <a:rPr lang="en-US" dirty="0" err="1" smtClean="0"/>
              <a:t>catastróficas</a:t>
            </a:r>
            <a:endParaRPr lang="en-US" dirty="0" smtClean="0"/>
          </a:p>
          <a:p>
            <a:r>
              <a:rPr lang="es-PA" b="1" i="1" dirty="0" smtClean="0"/>
              <a:t>10 - Billonaria China es identificada como si cruzara vías de seguridad transitada</a:t>
            </a:r>
          </a:p>
          <a:p>
            <a:pPr lvl="1"/>
            <a:r>
              <a:rPr lang="es-PA" dirty="0" smtClean="0"/>
              <a:t>La joven comentó : “Esto es trivial, la seguridad es más importante</a:t>
            </a:r>
          </a:p>
          <a:p>
            <a:pPr lvl="1"/>
            <a:r>
              <a:rPr lang="es-PA" dirty="0" smtClean="0"/>
              <a:t>Problema:  </a:t>
            </a:r>
          </a:p>
          <a:p>
            <a:pPr lvl="2"/>
            <a:r>
              <a:rPr lang="es-PA" dirty="0" smtClean="0"/>
              <a:t>“Algoritmo de detección en tiempo real”, la persona estaba muy lejos</a:t>
            </a:r>
          </a:p>
          <a:p>
            <a:r>
              <a:rPr lang="es-PA" b="1" i="1" dirty="0" smtClean="0"/>
              <a:t>09 - Vehículo Autónomo “Asesina” a Peatón</a:t>
            </a:r>
          </a:p>
          <a:p>
            <a:pPr lvl="1"/>
            <a:r>
              <a:rPr lang="es-PA" dirty="0" smtClean="0"/>
              <a:t>Uber SDC</a:t>
            </a:r>
          </a:p>
          <a:p>
            <a:pPr lvl="1"/>
            <a:r>
              <a:rPr lang="es-PA" dirty="0" smtClean="0"/>
              <a:t>Se detuvo por un tiempo las pruebas de los SDC (</a:t>
            </a:r>
            <a:r>
              <a:rPr lang="es-PA" dirty="0" err="1" smtClean="0"/>
              <a:t>Nvidia</a:t>
            </a:r>
            <a:r>
              <a:rPr lang="es-PA" dirty="0" smtClean="0"/>
              <a:t>, Toyota)</a:t>
            </a:r>
          </a:p>
          <a:p>
            <a:pPr lvl="1"/>
            <a:r>
              <a:rPr lang="es-PA" dirty="0" smtClean="0"/>
              <a:t>Problema:</a:t>
            </a:r>
          </a:p>
          <a:p>
            <a:pPr lvl="2"/>
            <a:r>
              <a:rPr lang="es-PA" dirty="0" smtClean="0"/>
              <a:t>No se detectó la persona</a:t>
            </a:r>
          </a:p>
          <a:p>
            <a:pPr lvl="2"/>
            <a:r>
              <a:rPr lang="es-PA" dirty="0" smtClean="0"/>
              <a:t>El sistema de freno estaba desactivado</a:t>
            </a:r>
          </a:p>
          <a:p>
            <a:pPr lvl="2"/>
            <a:endParaRPr lang="es-PA" dirty="0" smtClean="0"/>
          </a:p>
          <a:p>
            <a:pPr lvl="1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9423213" y="6448069"/>
            <a:ext cx="26388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/>
              <a:t>https://bit.ly/2BcMzpc</a:t>
            </a:r>
          </a:p>
        </p:txBody>
      </p:sp>
      <p:pic>
        <p:nvPicPr>
          <p:cNvPr id="2052" name="Picture 4" descr="https://miro.medium.com/max/790/1*KB8FQGj9EreUFCTILcHXd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2677" y="1048128"/>
            <a:ext cx="2146411" cy="150520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miro.medium.com/max/950/0*UudADUv1ijmxOSw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3976" y="4131997"/>
            <a:ext cx="2738210" cy="154204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4329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 smtClean="0"/>
              <a:t>Resolviendo problemas por Búsqueda</a:t>
            </a:r>
            <a:br>
              <a:rPr lang="es-PA" sz="3600" dirty="0" smtClean="0"/>
            </a:br>
            <a:r>
              <a:rPr lang="es-PA" sz="3600" dirty="0" smtClean="0"/>
              <a:t>Funciones Heurísticas</a:t>
            </a:r>
            <a:endParaRPr lang="es-PA" sz="36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529542"/>
            <a:ext cx="11689240" cy="5123185"/>
          </a:xfrm>
        </p:spPr>
        <p:txBody>
          <a:bodyPr>
            <a:normAutofit/>
          </a:bodyPr>
          <a:lstStyle/>
          <a:p>
            <a:r>
              <a:rPr lang="es-PA" dirty="0" smtClean="0"/>
              <a:t>Generando heurística admisible para sub-problemas</a:t>
            </a:r>
          </a:p>
          <a:p>
            <a:r>
              <a:rPr lang="es-PA" dirty="0" smtClean="0"/>
              <a:t>Podemos dividir en solo colocar en orden las 4 primeras</a:t>
            </a:r>
          </a:p>
          <a:p>
            <a:pPr lvl="1"/>
            <a:r>
              <a:rPr lang="es-PA" dirty="0" smtClean="0"/>
              <a:t>Con base de patrones generamos una solución parcial</a:t>
            </a:r>
          </a:p>
          <a:p>
            <a:pPr lvl="1"/>
            <a:r>
              <a:rPr lang="es-PA" dirty="0" smtClean="0"/>
              <a:t>Luego computamos </a:t>
            </a:r>
            <a:r>
              <a:rPr lang="es-PA" dirty="0" err="1" smtClean="0"/>
              <a:t>hDB</a:t>
            </a:r>
            <a:r>
              <a:rPr lang="es-PA" dirty="0" smtClean="0"/>
              <a:t> buscando en esta DB</a:t>
            </a:r>
          </a:p>
          <a:p>
            <a:pPr lvl="2"/>
            <a:r>
              <a:rPr lang="es-PA" dirty="0" smtClean="0"/>
              <a:t>Buscamos hacia atrás del objetivo grabando el patrón</a:t>
            </a:r>
          </a:p>
          <a:p>
            <a:r>
              <a:rPr lang="es-PA" dirty="0" smtClean="0"/>
              <a:t>Puede ser cualquier 1,3,4,5; 2,4,6,8; etc.</a:t>
            </a:r>
          </a:p>
          <a:p>
            <a:r>
              <a:rPr lang="es-PA" dirty="0" smtClean="0"/>
              <a:t>Sin embargo esta heurística en solución no puede ser agregada</a:t>
            </a:r>
          </a:p>
          <a:p>
            <a:pPr lvl="1"/>
            <a:r>
              <a:rPr lang="es-PA" dirty="0" smtClean="0"/>
              <a:t>Patrones de base de datos disjuntas</a:t>
            </a:r>
          </a:p>
          <a:p>
            <a:pPr lvl="1"/>
            <a:r>
              <a:rPr lang="es-PA" dirty="0" smtClean="0"/>
              <a:t>Para el cubo de </a:t>
            </a:r>
            <a:r>
              <a:rPr lang="es-PA" dirty="0" err="1" smtClean="0"/>
              <a:t>rubrick</a:t>
            </a:r>
            <a:r>
              <a:rPr lang="es-PA" dirty="0" smtClean="0"/>
              <a:t> es más complejo pues afectar una cara afecta 8 o 9 de 26</a:t>
            </a:r>
          </a:p>
          <a:p>
            <a:endParaRPr lang="es-PA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2424" y="1529542"/>
            <a:ext cx="4489220" cy="2271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701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 smtClean="0"/>
              <a:t>Resolviendo problemas por Búsqueda</a:t>
            </a:r>
            <a:br>
              <a:rPr lang="es-PA" sz="3600" dirty="0" smtClean="0"/>
            </a:br>
            <a:r>
              <a:rPr lang="es-PA" sz="3600" dirty="0" smtClean="0"/>
              <a:t>Funciones Heurísticas</a:t>
            </a:r>
            <a:endParaRPr lang="es-PA" sz="36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529542"/>
            <a:ext cx="11689240" cy="5123185"/>
          </a:xfrm>
        </p:spPr>
        <p:txBody>
          <a:bodyPr>
            <a:normAutofit lnSpcReduction="10000"/>
          </a:bodyPr>
          <a:lstStyle/>
          <a:p>
            <a:r>
              <a:rPr lang="es-PA" dirty="0" smtClean="0"/>
              <a:t>Aprendiendo heurística de experiencia</a:t>
            </a:r>
          </a:p>
          <a:p>
            <a:pPr lvl="1"/>
            <a:r>
              <a:rPr lang="es-PA" dirty="0" smtClean="0"/>
              <a:t>Podemos hacer esto resolviendo varias veces el juego</a:t>
            </a:r>
          </a:p>
          <a:p>
            <a:pPr lvl="1"/>
            <a:r>
              <a:rPr lang="es-PA" dirty="0" smtClean="0"/>
              <a:t>Aprendemos h(n), muchas veces</a:t>
            </a:r>
          </a:p>
          <a:p>
            <a:pPr lvl="1"/>
            <a:r>
              <a:rPr lang="es-PA" dirty="0" smtClean="0"/>
              <a:t>Construimos un algoritmo que aprenda a minimizar esta función h(n)</a:t>
            </a:r>
          </a:p>
          <a:p>
            <a:pPr lvl="1"/>
            <a:endParaRPr lang="es-PA" dirty="0"/>
          </a:p>
          <a:p>
            <a:r>
              <a:rPr lang="es-PA" dirty="0" smtClean="0"/>
              <a:t>REINFORCEMENT LEARNING!</a:t>
            </a:r>
          </a:p>
          <a:p>
            <a:endParaRPr lang="es-PA" dirty="0"/>
          </a:p>
          <a:p>
            <a:pPr lvl="1"/>
            <a:r>
              <a:rPr lang="es-PA" dirty="0" smtClean="0"/>
              <a:t>Otros métodos usan características, </a:t>
            </a:r>
            <a:r>
              <a:rPr lang="es-PA" dirty="0" err="1" smtClean="0"/>
              <a:t>p.e</a:t>
            </a:r>
            <a:r>
              <a:rPr lang="es-PA" dirty="0" smtClean="0"/>
              <a:t>. x1, x2, x3</a:t>
            </a:r>
          </a:p>
          <a:p>
            <a:pPr lvl="1"/>
            <a:r>
              <a:rPr lang="es-PA" dirty="0" smtClean="0"/>
              <a:t>Generamos configuraciones diferentes y estadística de los costos</a:t>
            </a:r>
          </a:p>
          <a:p>
            <a:pPr lvl="1"/>
            <a:r>
              <a:rPr lang="es-PA" dirty="0" smtClean="0"/>
              <a:t>Dada la información predecimos h(n)</a:t>
            </a:r>
          </a:p>
          <a:p>
            <a:pPr lvl="1"/>
            <a:r>
              <a:rPr lang="es-PA" dirty="0" smtClean="0"/>
              <a:t>Ejemplo sencillo</a:t>
            </a:r>
          </a:p>
          <a:p>
            <a:pPr lvl="2"/>
            <a:r>
              <a:rPr lang="es-PA" dirty="0" smtClean="0"/>
              <a:t>h(n) = c1*x1(n) + c2*x2(n)</a:t>
            </a:r>
          </a:p>
          <a:p>
            <a:pPr lvl="2"/>
            <a:r>
              <a:rPr lang="es-PA" dirty="0" smtClean="0"/>
              <a:t>h(n) hacerlo tender a 0</a:t>
            </a:r>
            <a:endParaRPr lang="es-PA" dirty="0"/>
          </a:p>
          <a:p>
            <a:pPr lvl="2"/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149155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 smtClean="0"/>
              <a:t>Resolviendo problemas por Búsqueda</a:t>
            </a:r>
            <a:br>
              <a:rPr lang="es-PA" sz="3600" dirty="0" smtClean="0"/>
            </a:br>
            <a:r>
              <a:rPr lang="es-PA" sz="3600" dirty="0" smtClean="0"/>
              <a:t>Funciones Heurísticas</a:t>
            </a:r>
            <a:endParaRPr lang="es-PA" sz="36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529542"/>
            <a:ext cx="11689240" cy="5123185"/>
          </a:xfrm>
        </p:spPr>
        <p:txBody>
          <a:bodyPr>
            <a:normAutofit/>
          </a:bodyPr>
          <a:lstStyle/>
          <a:p>
            <a:r>
              <a:rPr lang="es-PA" dirty="0" smtClean="0"/>
              <a:t>A* </a:t>
            </a:r>
            <a:r>
              <a:rPr lang="es-PA" dirty="0" err="1" smtClean="0"/>
              <a:t>Algorithm</a:t>
            </a:r>
            <a:endParaRPr lang="es-PA" dirty="0" smtClean="0"/>
          </a:p>
          <a:p>
            <a:endParaRPr lang="es-PA" dirty="0"/>
          </a:p>
          <a:p>
            <a:r>
              <a:rPr lang="en-US">
                <a:hlinkClick r:id="rId2"/>
              </a:rPr>
              <a:t>https://www.youtube.com/watch?v=19h1g22hby8</a:t>
            </a:r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3041989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72520" y="532028"/>
            <a:ext cx="6531428" cy="149271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PA" sz="7200" b="1" i="1" dirty="0" smtClean="0"/>
              <a:t>FINAL DÍA 3</a:t>
            </a:r>
          </a:p>
          <a:p>
            <a:pPr lvl="2"/>
            <a:endParaRPr lang="es-PA" dirty="0" smtClean="0"/>
          </a:p>
          <a:p>
            <a:pPr lvl="1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9423213" y="6448069"/>
            <a:ext cx="26388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/>
              <a:t>https://bit.ly/2BcMzpc</a:t>
            </a:r>
          </a:p>
        </p:txBody>
      </p:sp>
      <p:sp>
        <p:nvSpPr>
          <p:cNvPr id="2" name="Rectangle 1"/>
          <p:cNvSpPr/>
          <p:nvPr/>
        </p:nvSpPr>
        <p:spPr>
          <a:xfrm>
            <a:off x="372520" y="1946493"/>
            <a:ext cx="11804382" cy="41857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200" i="1" dirty="0">
                <a:solidFill>
                  <a:schemeClr val="tx1">
                    <a:lumMod val="85000"/>
                  </a:schemeClr>
                </a:solidFill>
                <a:latin typeface="helvetica neue"/>
              </a:rPr>
              <a:t>AI is neither good nor evil. It's a tool. It's a technology for us to use. </a:t>
            </a:r>
            <a:endParaRPr lang="en-US" sz="7200" i="1" dirty="0" smtClean="0">
              <a:solidFill>
                <a:schemeClr val="tx1">
                  <a:lumMod val="85000"/>
                </a:schemeClr>
              </a:solidFill>
              <a:latin typeface="helvetica neue"/>
            </a:endParaRPr>
          </a:p>
          <a:p>
            <a:pPr algn="r"/>
            <a:r>
              <a:rPr lang="en-US" sz="5000" dirty="0">
                <a:solidFill>
                  <a:schemeClr val="tx1">
                    <a:lumMod val="85000"/>
                  </a:schemeClr>
                </a:solidFill>
                <a:latin typeface="helvetica neue"/>
              </a:rPr>
              <a:t>-</a:t>
            </a:r>
            <a:r>
              <a:rPr lang="en-US" sz="5000" dirty="0" smtClean="0">
                <a:solidFill>
                  <a:schemeClr val="tx1">
                    <a:lumMod val="85000"/>
                  </a:schemeClr>
                </a:solidFill>
                <a:latin typeface="helvetica neue"/>
              </a:rPr>
              <a:t>Oren </a:t>
            </a:r>
            <a:r>
              <a:rPr lang="en-US" sz="5000" dirty="0" err="1" smtClean="0">
                <a:solidFill>
                  <a:schemeClr val="tx1">
                    <a:lumMod val="85000"/>
                  </a:schemeClr>
                </a:solidFill>
                <a:latin typeface="helvetica neue"/>
              </a:rPr>
              <a:t>Etzioni</a:t>
            </a:r>
            <a:endParaRPr lang="en-US" sz="5000" dirty="0">
              <a:solidFill>
                <a:schemeClr val="tx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0292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 smtClean="0"/>
              <a:t>Más allá de la búsqueda clásica</a:t>
            </a:r>
            <a:br>
              <a:rPr lang="es-PA" sz="3600" dirty="0" smtClean="0"/>
            </a:br>
            <a:r>
              <a:rPr lang="es-PA" sz="3200" dirty="0" smtClean="0"/>
              <a:t>Algoritmos de búsqueda local y problemas de optimización 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735015"/>
            <a:ext cx="11689240" cy="4917712"/>
          </a:xfrm>
        </p:spPr>
        <p:txBody>
          <a:bodyPr>
            <a:normAutofit/>
          </a:bodyPr>
          <a:lstStyle/>
          <a:p>
            <a:r>
              <a:rPr lang="es-PA" dirty="0" smtClean="0"/>
              <a:t>Algoritmos de búsqueda pura</a:t>
            </a:r>
          </a:p>
          <a:p>
            <a:pPr lvl="1"/>
            <a:r>
              <a:rPr lang="es-PA" dirty="0" smtClean="0"/>
              <a:t>Solo importaban los resultados</a:t>
            </a:r>
          </a:p>
          <a:p>
            <a:pPr lvl="1"/>
            <a:r>
              <a:rPr lang="es-PA" dirty="0" smtClean="0"/>
              <a:t>No importaban los pasos intermedios</a:t>
            </a:r>
          </a:p>
          <a:p>
            <a:pPr lvl="1"/>
            <a:r>
              <a:rPr lang="es-PA" dirty="0" smtClean="0"/>
              <a:t>No importaban los pormenores</a:t>
            </a:r>
            <a:endParaRPr lang="es-PA" dirty="0"/>
          </a:p>
          <a:p>
            <a:r>
              <a:rPr lang="en-US" dirty="0" err="1" smtClean="0"/>
              <a:t>Búsqueda</a:t>
            </a:r>
            <a:r>
              <a:rPr lang="en-US" dirty="0" smtClean="0"/>
              <a:t> Local</a:t>
            </a:r>
          </a:p>
          <a:p>
            <a:pPr lvl="1"/>
            <a:r>
              <a:rPr lang="en-US" dirty="0" err="1" smtClean="0"/>
              <a:t>Algoritmos</a:t>
            </a:r>
            <a:r>
              <a:rPr lang="en-US" dirty="0" smtClean="0"/>
              <a:t> de </a:t>
            </a:r>
            <a:r>
              <a:rPr lang="en-US" dirty="0" err="1" smtClean="0"/>
              <a:t>reconocimiento</a:t>
            </a:r>
            <a:endParaRPr lang="en-US" dirty="0" smtClean="0"/>
          </a:p>
          <a:p>
            <a:pPr lvl="1"/>
            <a:r>
              <a:rPr lang="en-US" dirty="0" err="1" smtClean="0"/>
              <a:t>Algoritmos</a:t>
            </a:r>
            <a:r>
              <a:rPr lang="en-US" dirty="0" smtClean="0"/>
              <a:t> </a:t>
            </a:r>
            <a:r>
              <a:rPr lang="en-US" dirty="0" err="1" smtClean="0"/>
              <a:t>Genéticos</a:t>
            </a:r>
            <a:endParaRPr lang="en-US" dirty="0" smtClean="0"/>
          </a:p>
          <a:p>
            <a:pPr lvl="1"/>
            <a:r>
              <a:rPr lang="en-US" dirty="0" err="1" smtClean="0"/>
              <a:t>Tienen</a:t>
            </a:r>
            <a:r>
              <a:rPr lang="en-US" dirty="0" smtClean="0"/>
              <a:t> que </a:t>
            </a:r>
            <a:r>
              <a:rPr lang="en-US" dirty="0" err="1" smtClean="0"/>
              <a:t>ver</a:t>
            </a:r>
            <a:r>
              <a:rPr lang="en-US" dirty="0" smtClean="0"/>
              <a:t> con </a:t>
            </a:r>
            <a:r>
              <a:rPr lang="en-US" dirty="0" err="1" smtClean="0"/>
              <a:t>relación</a:t>
            </a:r>
            <a:r>
              <a:rPr lang="en-US" dirty="0" smtClean="0"/>
              <a:t> y </a:t>
            </a:r>
            <a:r>
              <a:rPr lang="en-US" dirty="0" err="1" smtClean="0"/>
              <a:t>observabilidad</a:t>
            </a:r>
            <a:endParaRPr lang="en-US" dirty="0" smtClean="0"/>
          </a:p>
          <a:p>
            <a:pPr lvl="1"/>
            <a:r>
              <a:rPr lang="en-US" dirty="0" err="1" smtClean="0"/>
              <a:t>Contingencia</a:t>
            </a:r>
            <a:endParaRPr lang="en-US" dirty="0" smtClean="0"/>
          </a:p>
          <a:p>
            <a:r>
              <a:rPr lang="en-US" dirty="0" err="1" smtClean="0"/>
              <a:t>Búsqueda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Línea</a:t>
            </a:r>
            <a:endParaRPr lang="en-US" dirty="0" smtClean="0"/>
          </a:p>
          <a:p>
            <a:pPr lvl="1"/>
            <a:r>
              <a:rPr lang="en-US" dirty="0" smtClean="0"/>
              <a:t>El </a:t>
            </a:r>
            <a:r>
              <a:rPr lang="en-US" dirty="0" err="1" smtClean="0"/>
              <a:t>agente</a:t>
            </a:r>
            <a:r>
              <a:rPr lang="en-US" dirty="0" smtClean="0"/>
              <a:t> </a:t>
            </a:r>
            <a:r>
              <a:rPr lang="en-US" dirty="0" err="1" smtClean="0"/>
              <a:t>está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un </a:t>
            </a:r>
            <a:r>
              <a:rPr lang="en-US" dirty="0" err="1" smtClean="0"/>
              <a:t>espacio</a:t>
            </a:r>
            <a:r>
              <a:rPr lang="en-US" dirty="0" smtClean="0"/>
              <a:t> </a:t>
            </a:r>
            <a:r>
              <a:rPr lang="en-US" dirty="0" err="1" smtClean="0"/>
              <a:t>estado</a:t>
            </a:r>
            <a:r>
              <a:rPr lang="en-US" dirty="0" smtClean="0"/>
              <a:t> </a:t>
            </a:r>
            <a:r>
              <a:rPr lang="en-US" dirty="0" err="1" smtClean="0"/>
              <a:t>desconocido</a:t>
            </a:r>
            <a:r>
              <a:rPr lang="en-US" dirty="0" smtClean="0"/>
              <a:t> y </a:t>
            </a:r>
            <a:r>
              <a:rPr lang="en-US" dirty="0" err="1" smtClean="0"/>
              <a:t>debe</a:t>
            </a:r>
            <a:r>
              <a:rPr lang="en-US" dirty="0" smtClean="0"/>
              <a:t> explorer (</a:t>
            </a:r>
            <a:r>
              <a:rPr lang="en-US" dirty="0" err="1" smtClean="0"/>
              <a:t>robótica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el </a:t>
            </a:r>
            <a:r>
              <a:rPr lang="en-US" dirty="0" err="1" smtClean="0"/>
              <a:t>caso</a:t>
            </a:r>
            <a:r>
              <a:rPr lang="en-US" dirty="0" smtClean="0"/>
              <a:t> </a:t>
            </a:r>
            <a:r>
              <a:rPr lang="en-US" dirty="0" err="1" smtClean="0"/>
              <a:t>común</a:t>
            </a:r>
            <a:r>
              <a:rPr lang="en-US" dirty="0" smtClean="0"/>
              <a:t>)</a:t>
            </a:r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1787635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 smtClean="0"/>
              <a:t>Más allá de la búsqueda clásica</a:t>
            </a:r>
            <a:br>
              <a:rPr lang="es-PA" sz="3600" dirty="0" smtClean="0"/>
            </a:br>
            <a:r>
              <a:rPr lang="es-PA" sz="3200" dirty="0" smtClean="0"/>
              <a:t>Algoritmos de búsqueda local y problemas de optimización 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735015"/>
            <a:ext cx="10421549" cy="4917712"/>
          </a:xfrm>
        </p:spPr>
        <p:txBody>
          <a:bodyPr>
            <a:normAutofit/>
          </a:bodyPr>
          <a:lstStyle/>
          <a:p>
            <a:r>
              <a:rPr lang="es-PA" dirty="0" smtClean="0"/>
              <a:t>Algoritmos de búsqueda pura</a:t>
            </a:r>
          </a:p>
          <a:p>
            <a:pPr lvl="1"/>
            <a:r>
              <a:rPr lang="es-PA" dirty="0" smtClean="0"/>
              <a:t>De la clase anterior…</a:t>
            </a:r>
          </a:p>
          <a:p>
            <a:pPr lvl="1"/>
            <a:r>
              <a:rPr lang="es-PA" dirty="0" smtClean="0"/>
              <a:t>Mantienen su búsqueda en memoria</a:t>
            </a:r>
          </a:p>
          <a:p>
            <a:pPr lvl="1"/>
            <a:r>
              <a:rPr lang="es-PA" dirty="0" smtClean="0"/>
              <a:t>Cuando se encuentra un objetivo el camino constituye una solución al problema</a:t>
            </a:r>
          </a:p>
          <a:p>
            <a:pPr lvl="2"/>
            <a:r>
              <a:rPr lang="es-PA" dirty="0" err="1" smtClean="0"/>
              <a:t>Ejm</a:t>
            </a:r>
            <a:r>
              <a:rPr lang="es-PA" dirty="0" smtClean="0"/>
              <a:t>. 8 reinas, no importa como se añadieron sino encontrar la solución	</a:t>
            </a:r>
          </a:p>
          <a:p>
            <a:pPr lvl="2"/>
            <a:r>
              <a:rPr lang="es-PA" dirty="0" err="1" smtClean="0"/>
              <a:t>Ejm</a:t>
            </a:r>
            <a:r>
              <a:rPr lang="es-PA" dirty="0" smtClean="0"/>
              <a:t>: manufactura de IC, PCB </a:t>
            </a:r>
            <a:r>
              <a:rPr lang="es-PA" dirty="0" err="1" smtClean="0"/>
              <a:t>Layout</a:t>
            </a:r>
            <a:r>
              <a:rPr lang="es-PA" dirty="0" smtClean="0"/>
              <a:t>, programación automática, </a:t>
            </a:r>
            <a:r>
              <a:rPr lang="es-PA" dirty="0" err="1" smtClean="0"/>
              <a:t>telecom</a:t>
            </a:r>
            <a:r>
              <a:rPr lang="es-PA" dirty="0" smtClean="0"/>
              <a:t>, ruta vehicular</a:t>
            </a:r>
          </a:p>
          <a:p>
            <a:pPr lvl="2"/>
            <a:endParaRPr lang="es-PA" dirty="0"/>
          </a:p>
          <a:p>
            <a:r>
              <a:rPr lang="es-PA" dirty="0" smtClean="0"/>
              <a:t>Algoritmos de Búsqueda Local</a:t>
            </a:r>
          </a:p>
          <a:p>
            <a:pPr lvl="1"/>
            <a:r>
              <a:rPr lang="es-PA" dirty="0" smtClean="0"/>
              <a:t>No importa el camino al objetivo</a:t>
            </a:r>
          </a:p>
          <a:p>
            <a:pPr lvl="1"/>
            <a:r>
              <a:rPr lang="es-PA" dirty="0" smtClean="0"/>
              <a:t>Operan usando un nodo simple (no múltiple)</a:t>
            </a:r>
          </a:p>
          <a:p>
            <a:pPr lvl="1"/>
            <a:r>
              <a:rPr lang="es-PA" dirty="0" smtClean="0"/>
              <a:t>No se retienen (casi siempre) los caminos elegidos</a:t>
            </a:r>
          </a:p>
          <a:p>
            <a:pPr lvl="1"/>
            <a:r>
              <a:rPr lang="es-PA" dirty="0" smtClean="0"/>
              <a:t>No sistemáticos</a:t>
            </a:r>
          </a:p>
        </p:txBody>
      </p:sp>
      <p:sp>
        <p:nvSpPr>
          <p:cNvPr id="4" name="Marcador de contenido 2"/>
          <p:cNvSpPr txBox="1">
            <a:spLocks/>
          </p:cNvSpPr>
          <p:nvPr/>
        </p:nvSpPr>
        <p:spPr>
          <a:xfrm>
            <a:off x="7130589" y="4510573"/>
            <a:ext cx="5061411" cy="21421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dirty="0" smtClean="0"/>
              <a:t>Pros</a:t>
            </a:r>
          </a:p>
          <a:p>
            <a:pPr lvl="1"/>
            <a:r>
              <a:rPr lang="es-PA" dirty="0" smtClean="0"/>
              <a:t>Poco uso de memoria</a:t>
            </a:r>
          </a:p>
          <a:p>
            <a:pPr lvl="1"/>
            <a:r>
              <a:rPr lang="es-PA" dirty="0" smtClean="0"/>
              <a:t>Casi siempre solución razonable</a:t>
            </a:r>
          </a:p>
        </p:txBody>
      </p:sp>
    </p:spTree>
    <p:extLst>
      <p:ext uri="{BB962C8B-B14F-4D97-AF65-F5344CB8AC3E}">
        <p14:creationId xmlns:p14="http://schemas.microsoft.com/office/powerpoint/2010/main" val="1256767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 smtClean="0"/>
              <a:t>Más allá de la búsqueda clásica</a:t>
            </a:r>
            <a:br>
              <a:rPr lang="es-PA" sz="3600" dirty="0" smtClean="0"/>
            </a:br>
            <a:r>
              <a:rPr lang="es-PA" sz="3200" dirty="0" smtClean="0"/>
              <a:t>Algoritmos de búsqueda local y problemas de optimización 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735015"/>
            <a:ext cx="11539610" cy="4917712"/>
          </a:xfrm>
        </p:spPr>
        <p:txBody>
          <a:bodyPr>
            <a:normAutofit/>
          </a:bodyPr>
          <a:lstStyle/>
          <a:p>
            <a:r>
              <a:rPr lang="es-PA" dirty="0" smtClean="0"/>
              <a:t>Algoritmos de Búsqueda Local</a:t>
            </a:r>
          </a:p>
          <a:p>
            <a:pPr lvl="1"/>
            <a:r>
              <a:rPr lang="es-PA" dirty="0" smtClean="0"/>
              <a:t>Resuelven problema </a:t>
            </a:r>
            <a:r>
              <a:rPr lang="es-PA" dirty="0" err="1" smtClean="0"/>
              <a:t>sde</a:t>
            </a:r>
            <a:r>
              <a:rPr lang="es-PA" dirty="0" smtClean="0"/>
              <a:t> optimización</a:t>
            </a:r>
          </a:p>
          <a:p>
            <a:pPr lvl="2"/>
            <a:r>
              <a:rPr lang="es-PA" dirty="0" smtClean="0"/>
              <a:t>Encuentran el mejor estado de la función objetivo</a:t>
            </a:r>
            <a:endParaRPr lang="es-PA" dirty="0"/>
          </a:p>
          <a:p>
            <a:r>
              <a:rPr lang="es-PA" dirty="0" smtClean="0"/>
              <a:t>Panorama espacio-estado</a:t>
            </a:r>
          </a:p>
          <a:p>
            <a:pPr lvl="1"/>
            <a:r>
              <a:rPr lang="es-PA" dirty="0" smtClean="0"/>
              <a:t>Poseen ubicación y elevación</a:t>
            </a:r>
          </a:p>
          <a:p>
            <a:pPr lvl="1"/>
            <a:r>
              <a:rPr lang="es-PA" dirty="0" smtClean="0"/>
              <a:t>Si elevación corresponde al costo</a:t>
            </a:r>
          </a:p>
          <a:p>
            <a:pPr lvl="2"/>
            <a:r>
              <a:rPr lang="es-PA" dirty="0" smtClean="0"/>
              <a:t>Mínimo Global</a:t>
            </a:r>
          </a:p>
          <a:p>
            <a:pPr lvl="1"/>
            <a:r>
              <a:rPr lang="es-PA" dirty="0" smtClean="0"/>
              <a:t>Si elevación corresponde a función objetivo</a:t>
            </a:r>
          </a:p>
          <a:p>
            <a:pPr lvl="2"/>
            <a:r>
              <a:rPr lang="es-PA" dirty="0" smtClean="0"/>
              <a:t>Máximo Global</a:t>
            </a:r>
            <a:endParaRPr lang="es-PA" dirty="0"/>
          </a:p>
          <a:p>
            <a:r>
              <a:rPr lang="es-PA" dirty="0" smtClean="0"/>
              <a:t>Un algoritmo completo de búsqueda local siempre encuentra un objetivo si existe</a:t>
            </a:r>
          </a:p>
          <a:p>
            <a:r>
              <a:rPr lang="es-PA" dirty="0" smtClean="0"/>
              <a:t>Un algoritmo </a:t>
            </a:r>
            <a:r>
              <a:rPr lang="es-PA" dirty="0" err="1" smtClean="0"/>
              <a:t>ótimo</a:t>
            </a:r>
            <a:r>
              <a:rPr lang="es-PA" dirty="0" smtClean="0"/>
              <a:t> siempre encuentra el máximo y mínimos globales</a:t>
            </a:r>
          </a:p>
          <a:p>
            <a:pPr lvl="2"/>
            <a:endParaRPr lang="es-PA" dirty="0"/>
          </a:p>
          <a:p>
            <a:pPr marL="914400" lvl="2" indent="0">
              <a:buNone/>
            </a:pPr>
            <a:endParaRPr lang="es-PA" dirty="0" smtClean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6436" y="2569858"/>
            <a:ext cx="4695825" cy="256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362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 smtClean="0"/>
              <a:t>Más allá de la búsqueda clásica</a:t>
            </a:r>
            <a:br>
              <a:rPr lang="es-PA" sz="3600" dirty="0" smtClean="0"/>
            </a:br>
            <a:r>
              <a:rPr lang="es-PA" sz="3200" dirty="0" smtClean="0"/>
              <a:t>Búsqueda “Hill-</a:t>
            </a:r>
            <a:r>
              <a:rPr lang="es-PA" sz="3200" dirty="0" err="1" smtClean="0"/>
              <a:t>Climbing</a:t>
            </a:r>
            <a:r>
              <a:rPr lang="es-PA" sz="3200" dirty="0" smtClean="0"/>
              <a:t>”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735015"/>
            <a:ext cx="11539610" cy="4917712"/>
          </a:xfrm>
        </p:spPr>
        <p:txBody>
          <a:bodyPr>
            <a:normAutofit/>
          </a:bodyPr>
          <a:lstStyle/>
          <a:p>
            <a:r>
              <a:rPr lang="es-PA" dirty="0" smtClean="0"/>
              <a:t>También llamada ascendiente empinada (</a:t>
            </a:r>
            <a:r>
              <a:rPr lang="es-PA" dirty="0" err="1" smtClean="0"/>
              <a:t>steepest-ascent</a:t>
            </a:r>
            <a:r>
              <a:rPr lang="es-PA" dirty="0" smtClean="0"/>
              <a:t>)</a:t>
            </a:r>
          </a:p>
          <a:p>
            <a:pPr lvl="1"/>
            <a:r>
              <a:rPr lang="es-PA" dirty="0" smtClean="0"/>
              <a:t>Bucle que se mueve en dirección incremental</a:t>
            </a:r>
          </a:p>
          <a:p>
            <a:pPr lvl="1"/>
            <a:r>
              <a:rPr lang="es-PA" dirty="0" smtClean="0"/>
              <a:t>Termina cuando encuentra el pico (último nodo superior)</a:t>
            </a:r>
          </a:p>
          <a:p>
            <a:pPr lvl="1"/>
            <a:r>
              <a:rPr lang="es-PA" dirty="0" smtClean="0"/>
              <a:t>No tiene memoria, solo el estado actual, no mira más adelante</a:t>
            </a:r>
          </a:p>
          <a:p>
            <a:r>
              <a:rPr lang="es-PA" dirty="0" err="1" smtClean="0"/>
              <a:t>Ejm</a:t>
            </a:r>
            <a:r>
              <a:rPr lang="es-PA" dirty="0" smtClean="0"/>
              <a:t>: 8-reinas (local </a:t>
            </a:r>
            <a:r>
              <a:rPr lang="es-PA" dirty="0" err="1" smtClean="0"/>
              <a:t>search</a:t>
            </a:r>
            <a:r>
              <a:rPr lang="es-PA" dirty="0" smtClean="0"/>
              <a:t>)</a:t>
            </a:r>
          </a:p>
          <a:p>
            <a:pPr lvl="1"/>
            <a:r>
              <a:rPr lang="es-PA" dirty="0" smtClean="0"/>
              <a:t>Formulación de estado completo</a:t>
            </a:r>
            <a:endParaRPr lang="es-PA" dirty="0"/>
          </a:p>
          <a:p>
            <a:pPr lvl="1"/>
            <a:r>
              <a:rPr lang="es-PA" dirty="0" smtClean="0"/>
              <a:t>Sucesores (8x7 = 56 sucesores)</a:t>
            </a:r>
          </a:p>
          <a:p>
            <a:pPr lvl="2"/>
            <a:r>
              <a:rPr lang="es-PA" dirty="0" smtClean="0"/>
              <a:t>Mover las 8 reinas a la sig. pos.</a:t>
            </a:r>
            <a:endParaRPr lang="es-PA" dirty="0"/>
          </a:p>
          <a:p>
            <a:pPr lvl="1"/>
            <a:r>
              <a:rPr lang="es-PA" dirty="0" smtClean="0"/>
              <a:t>Función Heurística h</a:t>
            </a:r>
          </a:p>
          <a:p>
            <a:pPr lvl="2"/>
            <a:r>
              <a:rPr lang="es-PA" dirty="0" smtClean="0"/>
              <a:t>Reinas que se atacan unas a otras</a:t>
            </a:r>
          </a:p>
          <a:p>
            <a:pPr lvl="1"/>
            <a:r>
              <a:rPr lang="es-PA" dirty="0" smtClean="0"/>
              <a:t>Mínimo global = 0 (solución perfecta)</a:t>
            </a:r>
          </a:p>
          <a:p>
            <a:r>
              <a:rPr lang="es-PA" dirty="0" err="1" smtClean="0"/>
              <a:t>Izq</a:t>
            </a:r>
            <a:r>
              <a:rPr lang="es-PA" dirty="0" smtClean="0"/>
              <a:t>, h=17, derecha, mejor sucesor h = 12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7744" y="209550"/>
            <a:ext cx="4128056" cy="1185603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7842" y="3581400"/>
            <a:ext cx="5159803" cy="2347427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53450" y="1735015"/>
            <a:ext cx="17145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675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 smtClean="0"/>
              <a:t>Más allá de la búsqueda clásica</a:t>
            </a:r>
            <a:br>
              <a:rPr lang="es-PA" sz="3600" dirty="0" smtClean="0"/>
            </a:br>
            <a:r>
              <a:rPr lang="es-PA" sz="3200" dirty="0" smtClean="0"/>
              <a:t>Búsqueda “Hill-</a:t>
            </a:r>
            <a:r>
              <a:rPr lang="es-PA" sz="3200" dirty="0" err="1" smtClean="0"/>
              <a:t>Climbing</a:t>
            </a:r>
            <a:r>
              <a:rPr lang="es-PA" sz="3200" dirty="0" smtClean="0"/>
              <a:t>”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735015"/>
            <a:ext cx="11539610" cy="4917712"/>
          </a:xfrm>
        </p:spPr>
        <p:txBody>
          <a:bodyPr>
            <a:normAutofit/>
          </a:bodyPr>
          <a:lstStyle/>
          <a:p>
            <a:r>
              <a:rPr lang="es-PA" dirty="0" smtClean="0"/>
              <a:t>También llamada ascendiente empinada (</a:t>
            </a:r>
            <a:r>
              <a:rPr lang="es-PA" dirty="0" err="1" smtClean="0"/>
              <a:t>steepest-ascent</a:t>
            </a:r>
            <a:r>
              <a:rPr lang="es-PA" dirty="0" smtClean="0"/>
              <a:t>)</a:t>
            </a:r>
          </a:p>
          <a:p>
            <a:pPr lvl="1"/>
            <a:r>
              <a:rPr lang="es-PA" dirty="0" smtClean="0"/>
              <a:t>Bucle que se mueve en dirección incremental</a:t>
            </a:r>
          </a:p>
          <a:p>
            <a:pPr lvl="1"/>
            <a:r>
              <a:rPr lang="es-PA" dirty="0" smtClean="0"/>
              <a:t>Termina cuando encuentra el pico (último nodo superior)</a:t>
            </a:r>
          </a:p>
          <a:p>
            <a:pPr lvl="1"/>
            <a:r>
              <a:rPr lang="es-PA" dirty="0" smtClean="0"/>
              <a:t>No tiene memoria, solo el estado actual, no mira más adelante</a:t>
            </a:r>
          </a:p>
          <a:p>
            <a:r>
              <a:rPr lang="es-PA" dirty="0" err="1" smtClean="0"/>
              <a:t>Ejm</a:t>
            </a:r>
            <a:r>
              <a:rPr lang="es-PA" dirty="0" smtClean="0"/>
              <a:t>: 8-reinas (local </a:t>
            </a:r>
            <a:r>
              <a:rPr lang="es-PA" dirty="0" err="1" smtClean="0"/>
              <a:t>search</a:t>
            </a:r>
            <a:r>
              <a:rPr lang="es-PA" dirty="0" smtClean="0"/>
              <a:t>)</a:t>
            </a:r>
          </a:p>
          <a:p>
            <a:pPr lvl="1"/>
            <a:r>
              <a:rPr lang="es-PA" dirty="0" smtClean="0"/>
              <a:t>Formulación de estado completo</a:t>
            </a:r>
            <a:endParaRPr lang="es-PA" dirty="0"/>
          </a:p>
          <a:p>
            <a:pPr lvl="1"/>
            <a:r>
              <a:rPr lang="es-PA" dirty="0" smtClean="0"/>
              <a:t>Sucesores (8x7 = 56 sucesores)</a:t>
            </a:r>
          </a:p>
          <a:p>
            <a:pPr lvl="2"/>
            <a:r>
              <a:rPr lang="es-PA" dirty="0" smtClean="0"/>
              <a:t>Mover las 8 reinas a la sig. pos.</a:t>
            </a:r>
            <a:endParaRPr lang="es-PA" dirty="0"/>
          </a:p>
          <a:p>
            <a:pPr lvl="1"/>
            <a:r>
              <a:rPr lang="es-PA" dirty="0" smtClean="0"/>
              <a:t>Función Heurística h</a:t>
            </a:r>
          </a:p>
          <a:p>
            <a:pPr lvl="2"/>
            <a:r>
              <a:rPr lang="es-PA" dirty="0" smtClean="0"/>
              <a:t>Reinas que se atacan unas a otras</a:t>
            </a:r>
          </a:p>
          <a:p>
            <a:pPr lvl="1"/>
            <a:r>
              <a:rPr lang="es-PA" dirty="0" smtClean="0"/>
              <a:t>Mínimo global = 0 (solución perfecta)</a:t>
            </a:r>
          </a:p>
          <a:p>
            <a:r>
              <a:rPr lang="es-PA" dirty="0" err="1" smtClean="0"/>
              <a:t>Izq</a:t>
            </a:r>
            <a:r>
              <a:rPr lang="es-PA" dirty="0" smtClean="0"/>
              <a:t>, h=17, derecha, mejor sucesor h = 12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7744" y="209550"/>
            <a:ext cx="4128056" cy="1185603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7842" y="3581400"/>
            <a:ext cx="5159803" cy="2347427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53450" y="1735015"/>
            <a:ext cx="17145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548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 smtClean="0"/>
              <a:t>Más allá de la búsqueda clásica</a:t>
            </a:r>
            <a:br>
              <a:rPr lang="es-PA" sz="3600" dirty="0" smtClean="0"/>
            </a:br>
            <a:r>
              <a:rPr lang="es-PA" sz="3200" dirty="0" smtClean="0"/>
              <a:t>Búsqueda “Hill-</a:t>
            </a:r>
            <a:r>
              <a:rPr lang="es-PA" sz="3200" dirty="0" err="1" smtClean="0"/>
              <a:t>Climbing</a:t>
            </a:r>
            <a:r>
              <a:rPr lang="es-PA" sz="3200" dirty="0" smtClean="0"/>
              <a:t>”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735015"/>
            <a:ext cx="11539610" cy="4917712"/>
          </a:xfrm>
        </p:spPr>
        <p:txBody>
          <a:bodyPr>
            <a:normAutofit/>
          </a:bodyPr>
          <a:lstStyle/>
          <a:p>
            <a:r>
              <a:rPr lang="es-PA" dirty="0" smtClean="0"/>
              <a:t>También se le conoce como búsqueda local avara</a:t>
            </a:r>
          </a:p>
          <a:p>
            <a:pPr lvl="1"/>
            <a:r>
              <a:rPr lang="es-PA" dirty="0" smtClean="0"/>
              <a:t>Toma el mejor vecino no importa donde irá después</a:t>
            </a:r>
          </a:p>
          <a:p>
            <a:pPr lvl="1"/>
            <a:r>
              <a:rPr lang="es-PA" dirty="0" smtClean="0"/>
              <a:t>Casi siempre se comporta bien</a:t>
            </a:r>
          </a:p>
          <a:p>
            <a:pPr lvl="1"/>
            <a:r>
              <a:rPr lang="es-PA" dirty="0" smtClean="0"/>
              <a:t>Para conseguir el resultado solo necesita 5 pasos (h = 1)</a:t>
            </a:r>
          </a:p>
          <a:p>
            <a:r>
              <a:rPr lang="es-PA" dirty="0" err="1" smtClean="0"/>
              <a:t>Cons</a:t>
            </a:r>
            <a:endParaRPr lang="es-PA" dirty="0" smtClean="0"/>
          </a:p>
          <a:p>
            <a:pPr lvl="1"/>
            <a:r>
              <a:rPr lang="es-PA" dirty="0" smtClean="0"/>
              <a:t>Se queda trabado en el máximo local</a:t>
            </a:r>
          </a:p>
          <a:p>
            <a:pPr lvl="1"/>
            <a:r>
              <a:rPr lang="es-PA" dirty="0" smtClean="0"/>
              <a:t>Luego no encuentra donde salir</a:t>
            </a:r>
          </a:p>
          <a:p>
            <a:pPr lvl="1"/>
            <a:r>
              <a:rPr lang="es-PA" dirty="0" smtClean="0"/>
              <a:t>Crestas (</a:t>
            </a:r>
            <a:r>
              <a:rPr lang="es-PA" dirty="0" err="1" smtClean="0"/>
              <a:t>ridge</a:t>
            </a:r>
            <a:r>
              <a:rPr lang="es-PA" dirty="0" smtClean="0"/>
              <a:t>), encuentra secuencias de máximos locales</a:t>
            </a:r>
          </a:p>
          <a:p>
            <a:pPr lvl="1"/>
            <a:r>
              <a:rPr lang="es-PA" dirty="0" smtClean="0"/>
              <a:t>Mesetas (</a:t>
            </a:r>
            <a:r>
              <a:rPr lang="es-PA" dirty="0" err="1" smtClean="0"/>
              <a:t>plateaux</a:t>
            </a:r>
            <a:r>
              <a:rPr lang="es-PA" dirty="0" smtClean="0"/>
              <a:t> u hombro), área plana del espacio-estado</a:t>
            </a:r>
          </a:p>
          <a:p>
            <a:r>
              <a:rPr lang="es-PA" dirty="0" smtClean="0"/>
              <a:t>Para el problema de las 8 reinas</a:t>
            </a:r>
          </a:p>
          <a:p>
            <a:pPr lvl="1"/>
            <a:r>
              <a:rPr lang="es-PA" dirty="0" smtClean="0"/>
              <a:t>Puede avanzar y quedarse trabado arriba del 80%+, resolviendo 14% del problema</a:t>
            </a:r>
          </a:p>
          <a:p>
            <a:pPr lvl="1"/>
            <a:r>
              <a:rPr lang="es-PA" dirty="0" smtClean="0"/>
              <a:t>De 4 a 5 pasos para resolver y 3 para quedarse atrapado. Bueno para 8^8 estados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/>
          <a:srcRect l="53630"/>
          <a:stretch/>
        </p:blipFill>
        <p:spPr>
          <a:xfrm>
            <a:off x="9620250" y="2422980"/>
            <a:ext cx="2392592" cy="2347427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3441" y="277757"/>
            <a:ext cx="3879401" cy="2035426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8075" y="2422980"/>
            <a:ext cx="2162175" cy="196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190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 smtClean="0"/>
              <a:t>Top 10 Compañías con Fallos en uso con la IA</a:t>
            </a:r>
            <a:endParaRPr lang="es-PA" dirty="0"/>
          </a:p>
        </p:txBody>
      </p:sp>
      <p:sp>
        <p:nvSpPr>
          <p:cNvPr id="4" name="Rectangle 3"/>
          <p:cNvSpPr/>
          <p:nvPr/>
        </p:nvSpPr>
        <p:spPr>
          <a:xfrm>
            <a:off x="9423213" y="6448069"/>
            <a:ext cx="26388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/>
              <a:t>https://bit.ly/2BcMzpc</a:t>
            </a:r>
          </a:p>
        </p:txBody>
      </p:sp>
      <p:sp>
        <p:nvSpPr>
          <p:cNvPr id="8" name="Marcador de contenido 2"/>
          <p:cNvSpPr txBox="1">
            <a:spLocks/>
          </p:cNvSpPr>
          <p:nvPr/>
        </p:nvSpPr>
        <p:spPr>
          <a:xfrm>
            <a:off x="294658" y="2020052"/>
            <a:ext cx="10959535" cy="461847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b="1" i="1" dirty="0" smtClean="0"/>
              <a:t>08 – IBM Watson no hace buen trabajo en Ciencias de La Salud</a:t>
            </a:r>
          </a:p>
          <a:p>
            <a:pPr lvl="1"/>
            <a:r>
              <a:rPr lang="es-PA" dirty="0" smtClean="0"/>
              <a:t>“Este Producto es un pedazo de m****” – Doctor en Florida </a:t>
            </a:r>
            <a:r>
              <a:rPr lang="es-PA" dirty="0" err="1" smtClean="0"/>
              <a:t>Jupyter</a:t>
            </a:r>
            <a:r>
              <a:rPr lang="es-PA" dirty="0" smtClean="0"/>
              <a:t> Hospital</a:t>
            </a:r>
          </a:p>
          <a:p>
            <a:pPr lvl="1"/>
            <a:r>
              <a:rPr lang="es-PA" dirty="0" smtClean="0"/>
              <a:t>Sistema de </a:t>
            </a:r>
            <a:r>
              <a:rPr lang="es-PA" dirty="0" err="1" smtClean="0"/>
              <a:t>Deteccion</a:t>
            </a:r>
            <a:r>
              <a:rPr lang="es-PA" dirty="0" smtClean="0"/>
              <a:t> de </a:t>
            </a:r>
            <a:r>
              <a:rPr lang="es-PA" dirty="0" err="1" smtClean="0"/>
              <a:t>Cancer</a:t>
            </a:r>
            <a:r>
              <a:rPr lang="es-PA" dirty="0" smtClean="0"/>
              <a:t> en el 2013</a:t>
            </a:r>
          </a:p>
          <a:p>
            <a:pPr lvl="1"/>
            <a:r>
              <a:rPr lang="es-PA" dirty="0" smtClean="0"/>
              <a:t>Problema</a:t>
            </a:r>
          </a:p>
          <a:p>
            <a:pPr lvl="2"/>
            <a:r>
              <a:rPr lang="es-PA" dirty="0" smtClean="0"/>
              <a:t>Malas recomendaciones que pudieron dar mal tratamiento a pacientes e incluso la muerte</a:t>
            </a:r>
          </a:p>
          <a:p>
            <a:pPr lvl="2"/>
            <a:r>
              <a:rPr lang="es-PA" dirty="0" err="1" smtClean="0"/>
              <a:t>Downsizing</a:t>
            </a:r>
            <a:r>
              <a:rPr lang="es-PA" dirty="0" smtClean="0"/>
              <a:t> de Watson </a:t>
            </a:r>
            <a:r>
              <a:rPr lang="es-PA" dirty="0" err="1" smtClean="0"/>
              <a:t>Health</a:t>
            </a:r>
            <a:endParaRPr lang="es-PA" dirty="0" smtClean="0"/>
          </a:p>
          <a:p>
            <a:r>
              <a:rPr lang="es-PA" b="1" i="1" dirty="0" smtClean="0"/>
              <a:t>07 – Herramienta de Reclutamiento de Amazon Estaba Parcializada a Género</a:t>
            </a:r>
          </a:p>
          <a:p>
            <a:pPr lvl="1"/>
            <a:r>
              <a:rPr lang="es-PA" dirty="0" smtClean="0"/>
              <a:t>RRHH de Amazon 2014-2017</a:t>
            </a:r>
          </a:p>
          <a:p>
            <a:pPr lvl="1"/>
            <a:r>
              <a:rPr lang="es-PA" dirty="0"/>
              <a:t>Actualmente se usa</a:t>
            </a:r>
          </a:p>
          <a:p>
            <a:pPr lvl="2"/>
            <a:r>
              <a:rPr lang="es-PA" dirty="0"/>
              <a:t>Solo recomendaciones, no evaluación</a:t>
            </a:r>
          </a:p>
          <a:p>
            <a:pPr lvl="1"/>
            <a:r>
              <a:rPr lang="es-PA" dirty="0"/>
              <a:t>Sistema de Recomendación de Hojas de Vida</a:t>
            </a:r>
          </a:p>
          <a:p>
            <a:pPr lvl="1"/>
            <a:r>
              <a:rPr lang="es-PA" dirty="0"/>
              <a:t>Problema:  </a:t>
            </a:r>
          </a:p>
          <a:p>
            <a:pPr lvl="2"/>
            <a:r>
              <a:rPr lang="es-PA" dirty="0"/>
              <a:t>Estaba parcializado a reclutar </a:t>
            </a:r>
            <a:r>
              <a:rPr lang="es-PA" dirty="0" smtClean="0"/>
              <a:t>hombres</a:t>
            </a:r>
            <a:endParaRPr lang="es-PA" dirty="0"/>
          </a:p>
        </p:txBody>
      </p:sp>
      <p:pic>
        <p:nvPicPr>
          <p:cNvPr id="6146" name="Picture 2" descr="Image result for watson healt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8138" y="1841173"/>
            <a:ext cx="2746375" cy="154483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Image result for amazon ai recruiting tool is gender biase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9846" y="4845511"/>
            <a:ext cx="2857500" cy="17145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1697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 smtClean="0"/>
              <a:t>Más allá de la búsqueda clásica</a:t>
            </a:r>
            <a:br>
              <a:rPr lang="es-PA" sz="3600" dirty="0" smtClean="0"/>
            </a:br>
            <a:r>
              <a:rPr lang="es-PA" sz="3200" dirty="0" smtClean="0"/>
              <a:t>Búsqueda “Hill-</a:t>
            </a:r>
            <a:r>
              <a:rPr lang="es-PA" sz="3200" dirty="0" err="1" smtClean="0"/>
              <a:t>Climbing</a:t>
            </a:r>
            <a:r>
              <a:rPr lang="es-PA" sz="3200" dirty="0" smtClean="0"/>
              <a:t>”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735015"/>
            <a:ext cx="11539610" cy="4917712"/>
          </a:xfrm>
        </p:spPr>
        <p:txBody>
          <a:bodyPr>
            <a:normAutofit lnSpcReduction="10000"/>
          </a:bodyPr>
          <a:lstStyle/>
          <a:p>
            <a:r>
              <a:rPr lang="es-PA" dirty="0" smtClean="0"/>
              <a:t>Otros métodos de </a:t>
            </a:r>
            <a:r>
              <a:rPr lang="es-PA" dirty="0" err="1" smtClean="0"/>
              <a:t>hill-climbing</a:t>
            </a:r>
            <a:endParaRPr lang="es-PA" dirty="0" smtClean="0"/>
          </a:p>
          <a:p>
            <a:pPr lvl="1"/>
            <a:r>
              <a:rPr lang="es-PA" dirty="0" err="1" smtClean="0"/>
              <a:t>hill-climbing</a:t>
            </a:r>
            <a:r>
              <a:rPr lang="es-PA" dirty="0" smtClean="0"/>
              <a:t> estocástico</a:t>
            </a:r>
            <a:endParaRPr lang="es-PA" dirty="0"/>
          </a:p>
          <a:p>
            <a:pPr lvl="2"/>
            <a:r>
              <a:rPr lang="es-PA" dirty="0" smtClean="0"/>
              <a:t>Método </a:t>
            </a:r>
            <a:r>
              <a:rPr lang="es-PA" dirty="0" err="1" smtClean="0"/>
              <a:t>probalistico</a:t>
            </a:r>
            <a:endParaRPr lang="es-PA" dirty="0" smtClean="0"/>
          </a:p>
          <a:p>
            <a:pPr lvl="2"/>
            <a:r>
              <a:rPr lang="es-PA" dirty="0" smtClean="0"/>
              <a:t>Resuelve mas lento que el </a:t>
            </a:r>
            <a:r>
              <a:rPr lang="es-PA" dirty="0" err="1" smtClean="0"/>
              <a:t>hill-climbing</a:t>
            </a:r>
            <a:r>
              <a:rPr lang="es-PA" dirty="0" smtClean="0"/>
              <a:t> normal</a:t>
            </a:r>
          </a:p>
          <a:p>
            <a:pPr lvl="2"/>
            <a:r>
              <a:rPr lang="es-PA" dirty="0" smtClean="0"/>
              <a:t>Encuentra casi siempre solución y una mejor!</a:t>
            </a:r>
          </a:p>
          <a:p>
            <a:pPr lvl="1"/>
            <a:r>
              <a:rPr lang="es-PA" dirty="0" smtClean="0"/>
              <a:t>Hill-</a:t>
            </a:r>
            <a:r>
              <a:rPr lang="es-PA" dirty="0" err="1" smtClean="0"/>
              <a:t>Climbing</a:t>
            </a:r>
            <a:r>
              <a:rPr lang="es-PA" dirty="0" smtClean="0"/>
              <a:t> de primera elección</a:t>
            </a:r>
          </a:p>
          <a:p>
            <a:pPr lvl="2"/>
            <a:r>
              <a:rPr lang="es-PA" dirty="0" smtClean="0"/>
              <a:t>Usa el método anterior</a:t>
            </a:r>
          </a:p>
          <a:p>
            <a:pPr lvl="2"/>
            <a:r>
              <a:rPr lang="es-PA" dirty="0" smtClean="0"/>
              <a:t>Genera sucesores aleatoriamente hasta que uno sea mejor</a:t>
            </a:r>
          </a:p>
          <a:p>
            <a:pPr lvl="2"/>
            <a:r>
              <a:rPr lang="es-PA" dirty="0" smtClean="0"/>
              <a:t>Buena estrategia si se tienen muchos sucesores</a:t>
            </a:r>
          </a:p>
          <a:p>
            <a:pPr lvl="1"/>
            <a:r>
              <a:rPr lang="es-PA" dirty="0" err="1" smtClean="0"/>
              <a:t>Random-Restart</a:t>
            </a:r>
            <a:r>
              <a:rPr lang="es-PA" dirty="0" smtClean="0"/>
              <a:t> Hill (solución eficiente para las 8 reinas)</a:t>
            </a:r>
          </a:p>
          <a:p>
            <a:pPr lvl="2"/>
            <a:r>
              <a:rPr lang="es-PA" dirty="0" smtClean="0"/>
              <a:t>Como </a:t>
            </a:r>
            <a:r>
              <a:rPr lang="es-PA" dirty="0" err="1" smtClean="0"/>
              <a:t>Dr</a:t>
            </a:r>
            <a:r>
              <a:rPr lang="es-PA" dirty="0" smtClean="0"/>
              <a:t> </a:t>
            </a:r>
            <a:r>
              <a:rPr lang="es-PA" dirty="0" err="1" smtClean="0"/>
              <a:t>Strange</a:t>
            </a:r>
            <a:r>
              <a:rPr lang="es-PA" dirty="0" smtClean="0"/>
              <a:t> en el bucle de tiempo!, si no encuentra solución intenta de nuevo.</a:t>
            </a:r>
          </a:p>
          <a:p>
            <a:pPr lvl="2"/>
            <a:r>
              <a:rPr lang="es-PA" dirty="0" smtClean="0"/>
              <a:t>Genera </a:t>
            </a:r>
            <a:r>
              <a:rPr lang="es-PA" dirty="0" err="1" smtClean="0"/>
              <a:t>hill-climbing</a:t>
            </a:r>
            <a:r>
              <a:rPr lang="es-PA" dirty="0" smtClean="0"/>
              <a:t> aleatoriamente hasta encontrar solución.</a:t>
            </a:r>
          </a:p>
          <a:p>
            <a:pPr lvl="2"/>
            <a:r>
              <a:rPr lang="es-PA" dirty="0" smtClean="0"/>
              <a:t>Eventualmente encuentra una solución</a:t>
            </a:r>
          </a:p>
          <a:p>
            <a:pPr lvl="2"/>
            <a:endParaRPr lang="es-PA" dirty="0" smtClean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/>
          <a:srcRect l="53630"/>
          <a:stretch/>
        </p:blipFill>
        <p:spPr>
          <a:xfrm>
            <a:off x="9620250" y="2422980"/>
            <a:ext cx="2392592" cy="2347427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3441" y="277757"/>
            <a:ext cx="3879401" cy="2035426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8075" y="2422980"/>
            <a:ext cx="2162175" cy="196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274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 smtClean="0"/>
              <a:t>Más allá de la búsqueda clásica</a:t>
            </a:r>
            <a:br>
              <a:rPr lang="es-PA" sz="3600" dirty="0" smtClean="0"/>
            </a:br>
            <a:r>
              <a:rPr lang="es-PA" sz="3200" dirty="0" smtClean="0"/>
              <a:t>Búsqueda “</a:t>
            </a:r>
            <a:r>
              <a:rPr lang="es-PA" sz="3200" dirty="0" err="1" smtClean="0"/>
              <a:t>Simulated</a:t>
            </a:r>
            <a:r>
              <a:rPr lang="es-PA" sz="3200" dirty="0" smtClean="0"/>
              <a:t> </a:t>
            </a:r>
            <a:r>
              <a:rPr lang="es-PA" sz="3200" dirty="0" err="1" smtClean="0"/>
              <a:t>Annealing</a:t>
            </a:r>
            <a:r>
              <a:rPr lang="es-PA" sz="3200" dirty="0" smtClean="0"/>
              <a:t>”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471353"/>
            <a:ext cx="11539610" cy="5181374"/>
          </a:xfrm>
        </p:spPr>
        <p:txBody>
          <a:bodyPr>
            <a:normAutofit/>
          </a:bodyPr>
          <a:lstStyle/>
          <a:p>
            <a:r>
              <a:rPr lang="es-PA" dirty="0" smtClean="0"/>
              <a:t>Hill-</a:t>
            </a:r>
            <a:r>
              <a:rPr lang="es-PA" dirty="0" err="1" smtClean="0"/>
              <a:t>Climbing</a:t>
            </a:r>
            <a:r>
              <a:rPr lang="es-PA" dirty="0" smtClean="0"/>
              <a:t> </a:t>
            </a:r>
          </a:p>
          <a:p>
            <a:pPr lvl="1"/>
            <a:r>
              <a:rPr lang="es-PA" dirty="0" smtClean="0"/>
              <a:t>va siempre de menor valor a mayor valor</a:t>
            </a:r>
          </a:p>
          <a:p>
            <a:pPr lvl="1"/>
            <a:r>
              <a:rPr lang="es-PA" dirty="0" smtClean="0"/>
              <a:t>Método incompleto</a:t>
            </a:r>
          </a:p>
          <a:p>
            <a:r>
              <a:rPr lang="es-PA" dirty="0" err="1" smtClean="0"/>
              <a:t>Annealing</a:t>
            </a:r>
            <a:r>
              <a:rPr lang="es-PA" dirty="0" smtClean="0"/>
              <a:t> = temperado, endurecer material</a:t>
            </a:r>
          </a:p>
          <a:p>
            <a:pPr lvl="1"/>
            <a:r>
              <a:rPr lang="es-PA" dirty="0" smtClean="0"/>
              <a:t>Gradiente descendiente (minimizar el costo)</a:t>
            </a:r>
          </a:p>
          <a:p>
            <a:pPr lvl="1"/>
            <a:r>
              <a:rPr lang="es-PA" dirty="0" smtClean="0"/>
              <a:t>Podemos llegar a un mínimo global o local</a:t>
            </a:r>
          </a:p>
          <a:p>
            <a:pPr lvl="1"/>
            <a:r>
              <a:rPr lang="es-PA" dirty="0" smtClean="0"/>
              <a:t>Empezamos bajando fuerte y cambiamos un ritmo menor</a:t>
            </a:r>
          </a:p>
          <a:p>
            <a:pPr lvl="1"/>
            <a:r>
              <a:rPr lang="es-PA" dirty="0" smtClean="0"/>
              <a:t>En vez de tomar el mejor movimiento, tomamos uno arbitrario</a:t>
            </a:r>
          </a:p>
        </p:txBody>
      </p:sp>
      <p:pic>
        <p:nvPicPr>
          <p:cNvPr id="2054" name="Picture 6" descr="Image result for gradient descen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8295" y="2001977"/>
            <a:ext cx="3232611" cy="1739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mage result for gradient descen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3400" y="3995461"/>
            <a:ext cx="4038600" cy="1889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4149" y="4673561"/>
            <a:ext cx="4947111" cy="2184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240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 smtClean="0"/>
              <a:t>Más allá de la búsqueda clásica</a:t>
            </a:r>
            <a:br>
              <a:rPr lang="es-PA" sz="3600" dirty="0" smtClean="0"/>
            </a:br>
            <a:r>
              <a:rPr lang="es-PA" sz="3200" dirty="0" smtClean="0"/>
              <a:t>Búsqueda “Local </a:t>
            </a:r>
            <a:r>
              <a:rPr lang="es-PA" sz="3200" dirty="0" err="1" smtClean="0"/>
              <a:t>Beam</a:t>
            </a:r>
            <a:r>
              <a:rPr lang="es-PA" sz="3200" dirty="0" smtClean="0"/>
              <a:t>”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471353"/>
            <a:ext cx="11539610" cy="5181374"/>
          </a:xfrm>
        </p:spPr>
        <p:txBody>
          <a:bodyPr>
            <a:normAutofit/>
          </a:bodyPr>
          <a:lstStyle/>
          <a:p>
            <a:r>
              <a:rPr lang="es-PA" dirty="0" smtClean="0"/>
              <a:t>Mantiene solamente el estado actual (no tiene </a:t>
            </a:r>
            <a:r>
              <a:rPr lang="es-PA" dirty="0" err="1" smtClean="0"/>
              <a:t>prob</a:t>
            </a:r>
            <a:r>
              <a:rPr lang="es-PA" dirty="0" smtClean="0"/>
              <a:t>. De memoria)</a:t>
            </a:r>
          </a:p>
          <a:p>
            <a:r>
              <a:rPr lang="es-PA" dirty="0" smtClean="0"/>
              <a:t>Empieza con estados generados aleatorios</a:t>
            </a:r>
            <a:endParaRPr lang="es-PA" dirty="0"/>
          </a:p>
          <a:p>
            <a:r>
              <a:rPr lang="es-PA" dirty="0" smtClean="0"/>
              <a:t>Si encuentra el objetivo se detiene</a:t>
            </a:r>
          </a:p>
          <a:p>
            <a:r>
              <a:rPr lang="es-PA" dirty="0" smtClean="0"/>
              <a:t>De lo contrario genera el mejor sucesor y repite</a:t>
            </a:r>
          </a:p>
          <a:p>
            <a:endParaRPr lang="es-PA" dirty="0"/>
          </a:p>
          <a:p>
            <a:r>
              <a:rPr lang="es-PA" dirty="0" err="1" smtClean="0"/>
              <a:t>Dif</a:t>
            </a:r>
            <a:r>
              <a:rPr lang="es-PA" dirty="0" smtClean="0"/>
              <a:t>. Entre </a:t>
            </a:r>
            <a:r>
              <a:rPr lang="es-PA" dirty="0" err="1" smtClean="0"/>
              <a:t>Random-Restart</a:t>
            </a:r>
            <a:r>
              <a:rPr lang="es-PA" dirty="0" smtClean="0"/>
              <a:t> y Local </a:t>
            </a:r>
            <a:r>
              <a:rPr lang="es-PA" dirty="0" err="1" smtClean="0"/>
              <a:t>Beam</a:t>
            </a:r>
            <a:endParaRPr lang="es-PA" dirty="0" smtClean="0"/>
          </a:p>
          <a:p>
            <a:pPr lvl="1"/>
            <a:r>
              <a:rPr lang="es-PA" dirty="0" smtClean="0"/>
              <a:t>RR: cada proceso corre independiente de otro</a:t>
            </a:r>
          </a:p>
          <a:p>
            <a:pPr lvl="1"/>
            <a:r>
              <a:rPr lang="es-PA" dirty="0" smtClean="0"/>
              <a:t>LB: La información de estado es pasada en tareas paralelas</a:t>
            </a:r>
          </a:p>
          <a:p>
            <a:r>
              <a:rPr lang="es-PA" dirty="0" err="1" smtClean="0"/>
              <a:t>Beam</a:t>
            </a:r>
            <a:r>
              <a:rPr lang="es-PA" dirty="0"/>
              <a:t> </a:t>
            </a:r>
            <a:r>
              <a:rPr lang="es-PA" dirty="0" smtClean="0"/>
              <a:t>Estocástico</a:t>
            </a:r>
          </a:p>
          <a:p>
            <a:pPr lvl="1"/>
            <a:r>
              <a:rPr lang="es-PA" dirty="0" smtClean="0"/>
              <a:t>En vez de elegir la mejor por un grupo generado</a:t>
            </a:r>
          </a:p>
          <a:p>
            <a:pPr lvl="1"/>
            <a:r>
              <a:rPr lang="es-PA" dirty="0" smtClean="0"/>
              <a:t>escoge la de probabilidad más alta de función de costo</a:t>
            </a:r>
          </a:p>
        </p:txBody>
      </p:sp>
      <p:pic>
        <p:nvPicPr>
          <p:cNvPr id="6146" name="Picture 2" descr="Image result for LOCAL BEAM SEARC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5475" y="1861765"/>
            <a:ext cx="5076825" cy="2200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7156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 smtClean="0"/>
              <a:t>Más allá de la búsqueda clásica</a:t>
            </a:r>
            <a:br>
              <a:rPr lang="es-PA" sz="3600" dirty="0" smtClean="0"/>
            </a:br>
            <a:r>
              <a:rPr lang="es-PA" sz="3200" dirty="0" smtClean="0"/>
              <a:t>Búsqueda “Algoritmos Genéticos”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471353"/>
            <a:ext cx="11539610" cy="5181374"/>
          </a:xfrm>
        </p:spPr>
        <p:txBody>
          <a:bodyPr>
            <a:normAutofit/>
          </a:bodyPr>
          <a:lstStyle/>
          <a:p>
            <a:r>
              <a:rPr lang="es-PA" dirty="0" smtClean="0"/>
              <a:t>Variante del método de Local </a:t>
            </a:r>
            <a:r>
              <a:rPr lang="es-PA" dirty="0" err="1" smtClean="0"/>
              <a:t>Beam</a:t>
            </a:r>
            <a:endParaRPr lang="es-PA" dirty="0" smtClean="0"/>
          </a:p>
          <a:p>
            <a:r>
              <a:rPr lang="es-PA" dirty="0" smtClean="0"/>
              <a:t>Se combinan dos estados anteriores generados (en vez de un solo estado)</a:t>
            </a:r>
          </a:p>
          <a:p>
            <a:r>
              <a:rPr lang="es-PA" dirty="0" smtClean="0"/>
              <a:t>Estados aleatorios = población</a:t>
            </a:r>
          </a:p>
          <a:p>
            <a:r>
              <a:rPr lang="es-PA" dirty="0" smtClean="0"/>
              <a:t>(a) Población = representada por una cadena</a:t>
            </a:r>
          </a:p>
          <a:p>
            <a:r>
              <a:rPr lang="es-PA" dirty="0" smtClean="0"/>
              <a:t>(b) Cada estado medido a su función objetivo</a:t>
            </a:r>
          </a:p>
          <a:p>
            <a:pPr lvl="1"/>
            <a:r>
              <a:rPr lang="es-PA" dirty="0" err="1" smtClean="0"/>
              <a:t>Fit</a:t>
            </a:r>
            <a:endParaRPr lang="es-PA" dirty="0" smtClean="0"/>
          </a:p>
          <a:p>
            <a:pPr lvl="1"/>
            <a:r>
              <a:rPr lang="es-PA" dirty="0" smtClean="0"/>
              <a:t>mejores estados (24, 23, 30, 11) sin ataque</a:t>
            </a:r>
          </a:p>
          <a:p>
            <a:pPr lvl="1"/>
            <a:r>
              <a:rPr lang="es-PA" dirty="0" smtClean="0"/>
              <a:t>Probabilidad con mejor puntaje es proporcional</a:t>
            </a:r>
          </a:p>
          <a:p>
            <a:r>
              <a:rPr lang="es-PA" dirty="0" smtClean="0"/>
              <a:t>(c) Se eligen pares para su reproducción</a:t>
            </a:r>
          </a:p>
          <a:p>
            <a:pPr lvl="1"/>
            <a:r>
              <a:rPr lang="es-PA" dirty="0" smtClean="0"/>
              <a:t>Crossover</a:t>
            </a:r>
          </a:p>
          <a:p>
            <a:r>
              <a:rPr lang="es-PA" dirty="0" smtClean="0"/>
              <a:t>(d) Se eligen descendientes cruzando los anteriores</a:t>
            </a:r>
          </a:p>
          <a:p>
            <a:pPr lvl="1"/>
            <a:r>
              <a:rPr lang="es-PA" dirty="0" smtClean="0"/>
              <a:t>Tiene problemas cuando la población es diversa, puede llevar a una generación alejada</a:t>
            </a:r>
          </a:p>
          <a:p>
            <a:endParaRPr lang="es-PA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5411" y="3042245"/>
            <a:ext cx="5606589" cy="1783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828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 smtClean="0"/>
              <a:t>Más allá de la búsqueda clásica</a:t>
            </a:r>
            <a:br>
              <a:rPr lang="es-PA" sz="3600" dirty="0" smtClean="0"/>
            </a:br>
            <a:r>
              <a:rPr lang="es-PA" sz="3200" dirty="0" smtClean="0"/>
              <a:t>Búsqueda “Algoritmos Genéticos”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471353"/>
            <a:ext cx="11539610" cy="5181374"/>
          </a:xfrm>
        </p:spPr>
        <p:txBody>
          <a:bodyPr>
            <a:normAutofit/>
          </a:bodyPr>
          <a:lstStyle/>
          <a:p>
            <a:r>
              <a:rPr lang="es-PA" dirty="0" smtClean="0"/>
              <a:t>(e)  Cada punto sufre de </a:t>
            </a:r>
            <a:r>
              <a:rPr lang="es-PA" dirty="0" err="1" smtClean="0"/>
              <a:t>mutacion</a:t>
            </a:r>
            <a:r>
              <a:rPr lang="es-PA" dirty="0" smtClean="0"/>
              <a:t> aleatoria</a:t>
            </a:r>
          </a:p>
          <a:p>
            <a:pPr lvl="1"/>
            <a:r>
              <a:rPr lang="es-PA" dirty="0" smtClean="0"/>
              <a:t>Se cambian las pociones para cada generación en el primero, tercero u otro</a:t>
            </a:r>
          </a:p>
          <a:p>
            <a:pPr lvl="1"/>
            <a:r>
              <a:rPr lang="es-PA" dirty="0" smtClean="0"/>
              <a:t>En el problema de las 8 reinas corresponde a la nueva posición de la reina</a:t>
            </a:r>
          </a:p>
          <a:p>
            <a:pPr lvl="1"/>
            <a:r>
              <a:rPr lang="es-PA" dirty="0" smtClean="0"/>
              <a:t>Se </a:t>
            </a:r>
            <a:r>
              <a:rPr lang="es-PA" dirty="0" err="1" smtClean="0"/>
              <a:t>baas</a:t>
            </a:r>
            <a:r>
              <a:rPr lang="es-PA" dirty="0" smtClean="0"/>
              <a:t> en </a:t>
            </a:r>
            <a:r>
              <a:rPr lang="es-PA" dirty="0" err="1" smtClean="0"/>
              <a:t>beam</a:t>
            </a:r>
            <a:r>
              <a:rPr lang="es-PA" dirty="0" smtClean="0"/>
              <a:t> </a:t>
            </a:r>
            <a:r>
              <a:rPr lang="es-PA" dirty="0" err="1" smtClean="0"/>
              <a:t>search</a:t>
            </a:r>
            <a:r>
              <a:rPr lang="es-PA" dirty="0" smtClean="0"/>
              <a:t> (gradiente descendiente, exploraciones aleatorias)</a:t>
            </a:r>
          </a:p>
          <a:p>
            <a:pPr lvl="1"/>
            <a:endParaRPr lang="es-PA" dirty="0"/>
          </a:p>
          <a:p>
            <a:r>
              <a:rPr lang="es-PA" dirty="0" smtClean="0"/>
              <a:t>La ventaja!:</a:t>
            </a:r>
          </a:p>
          <a:p>
            <a:pPr lvl="1"/>
            <a:r>
              <a:rPr lang="es-PA" dirty="0" smtClean="0"/>
              <a:t>Puede que generemos una posición </a:t>
            </a:r>
            <a:r>
              <a:rPr lang="es-PA" dirty="0" err="1" smtClean="0"/>
              <a:t>aleatiroa</a:t>
            </a:r>
            <a:r>
              <a:rPr lang="es-PA" dirty="0" smtClean="0"/>
              <a:t> </a:t>
            </a:r>
            <a:r>
              <a:rPr lang="es-PA" dirty="0" err="1" smtClean="0"/>
              <a:t>ráoidamente</a:t>
            </a:r>
            <a:r>
              <a:rPr lang="es-PA" dirty="0" smtClean="0"/>
              <a:t> parte de la solución</a:t>
            </a:r>
          </a:p>
          <a:p>
            <a:pPr lvl="2"/>
            <a:r>
              <a:rPr lang="es-PA" dirty="0" err="1" smtClean="0"/>
              <a:t>Ejm</a:t>
            </a:r>
            <a:r>
              <a:rPr lang="es-PA" dirty="0" smtClean="0"/>
              <a:t> posicionarlas en 2, 4, 6</a:t>
            </a:r>
          </a:p>
          <a:p>
            <a:r>
              <a:rPr lang="es-PA" dirty="0" smtClean="0"/>
              <a:t>Opera en base a esquemas = 246*****</a:t>
            </a:r>
          </a:p>
          <a:p>
            <a:r>
              <a:rPr lang="es-PA" dirty="0" smtClean="0"/>
              <a:t>Cadenas = instancias = 24613578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3698" y="4357238"/>
            <a:ext cx="6758302" cy="2149699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6144" y="616828"/>
            <a:ext cx="4296117" cy="1321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743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 smtClean="0"/>
              <a:t>Más allá de la búsqueda clásica</a:t>
            </a:r>
            <a:br>
              <a:rPr lang="es-PA" sz="3600" dirty="0" smtClean="0"/>
            </a:br>
            <a:r>
              <a:rPr lang="es-PA" sz="3200" dirty="0" smtClean="0"/>
              <a:t>Búsqueda “Algoritmos Genéticos”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471353"/>
            <a:ext cx="11539610" cy="5181374"/>
          </a:xfrm>
        </p:spPr>
        <p:txBody>
          <a:bodyPr>
            <a:normAutofit/>
          </a:bodyPr>
          <a:lstStyle/>
          <a:p>
            <a:r>
              <a:rPr lang="es-PA" dirty="0" smtClean="0"/>
              <a:t>Algoritmo Genético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4100" y="2071328"/>
            <a:ext cx="7067550" cy="4581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953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 smtClean="0"/>
              <a:t>Más allá de la búsqueda clásica</a:t>
            </a:r>
            <a:br>
              <a:rPr lang="es-PA" sz="3600" dirty="0" smtClean="0"/>
            </a:br>
            <a:r>
              <a:rPr lang="es-PA" sz="3200" dirty="0" smtClean="0"/>
              <a:t>Búsqueda Local en Espacios Continuos</a:t>
            </a:r>
            <a:endParaRPr lang="es-PA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322651" y="1471353"/>
                <a:ext cx="11539610" cy="5181374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s-PA" dirty="0" smtClean="0"/>
                  <a:t>Originada </a:t>
                </a:r>
                <a:r>
                  <a:rPr lang="es-PA" dirty="0" err="1" smtClean="0"/>
                  <a:t>inicalmente</a:t>
                </a:r>
                <a:r>
                  <a:rPr lang="es-PA" dirty="0" smtClean="0"/>
                  <a:t> por Newton y Leibniz</a:t>
                </a:r>
              </a:p>
              <a:p>
                <a:r>
                  <a:rPr lang="es-PA" dirty="0" smtClean="0"/>
                  <a:t>Usada en visión, robótica y aprendizaje automático</a:t>
                </a:r>
              </a:p>
              <a:p>
                <a:r>
                  <a:rPr lang="es-PA" dirty="0" err="1" smtClean="0"/>
                  <a:t>Ejm</a:t>
                </a:r>
                <a:r>
                  <a:rPr lang="es-PA" dirty="0" smtClean="0"/>
                  <a:t>:  Tratar de ubicar 3 nuevos aeropuertos en Rumania y minimizar el err^2 de distancia</a:t>
                </a:r>
              </a:p>
              <a:p>
                <a:pPr lvl="1"/>
                <a:r>
                  <a:rPr lang="es-PA" dirty="0" smtClean="0"/>
                  <a:t>Coordenadas de aeropuertos (1 1) (2 2) (3 3), espacio de 6 dimensiones, 6 variables</a:t>
                </a:r>
              </a:p>
              <a:p>
                <a:pPr lvl="1"/>
                <a:r>
                  <a:rPr lang="es-PA" dirty="0" smtClean="0"/>
                  <a:t>Computamos la función objetivo de (1 1 2 2 3 3).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(1 1 2 2 3 3=</m:t>
                    </m:r>
                    <m:nary>
                      <m:naryPr>
                        <m:chr m:val="∑"/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s-PA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sSub>
                              <m:sSubPr>
                                <m:ctrlPr>
                                  <a:rPr lang="es-PA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b>
                          <m:sup/>
                          <m:e>
                            <m:sSup>
                              <m:sSupPr>
                                <m:ctrlP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 − </m:t>
                                    </m:r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 −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</m:d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r>
                  <a:rPr lang="es-PA" dirty="0" smtClean="0"/>
                  <a:t>, localmente continuos y globalmente </a:t>
                </a:r>
                <a:r>
                  <a:rPr lang="es-PA" dirty="0" err="1" smtClean="0"/>
                  <a:t>discont</a:t>
                </a:r>
                <a:r>
                  <a:rPr lang="es-PA" dirty="0" smtClean="0"/>
                  <a:t>.</a:t>
                </a:r>
              </a:p>
              <a:p>
                <a:pPr lvl="1"/>
                <a:r>
                  <a:rPr lang="es-PA" dirty="0" err="1" smtClean="0"/>
                  <a:t>Discretizar</a:t>
                </a:r>
                <a:r>
                  <a:rPr lang="es-PA" dirty="0" smtClean="0"/>
                  <a:t> el problema!</a:t>
                </a:r>
              </a:p>
              <a:p>
                <a:pPr lvl="1"/>
                <a:r>
                  <a:rPr lang="es-PA" dirty="0" smtClean="0"/>
                  <a:t>Resolver el gradiente </a:t>
                </a:r>
                <a:r>
                  <a:rPr lang="es-PA" dirty="0" smtClean="0">
                    <a:sym typeface="Symbol" panose="05050102010706020507" pitchFamily="18" charset="2"/>
                  </a:rPr>
                  <a:t> = 0 (o el gradiente empírico también)</a:t>
                </a:r>
              </a:p>
              <a:p>
                <a:pPr lvl="1"/>
                <a:r>
                  <a:rPr lang="es-PA" dirty="0" smtClean="0">
                    <a:sym typeface="Symbol" panose="05050102010706020507" pitchFamily="18" charset="2"/>
                  </a:rPr>
                  <a:t>x &lt;- x + (x)</a:t>
                </a:r>
              </a:p>
              <a:p>
                <a:r>
                  <a:rPr lang="es-PA" dirty="0" smtClean="0">
                    <a:sym typeface="Symbol" panose="05050102010706020507" pitchFamily="18" charset="2"/>
                  </a:rPr>
                  <a:t>Se puede resolver por medio de Newton-</a:t>
                </a:r>
                <a:r>
                  <a:rPr lang="es-PA" dirty="0" err="1" smtClean="0">
                    <a:sym typeface="Symbol" panose="05050102010706020507" pitchFamily="18" charset="2"/>
                  </a:rPr>
                  <a:t>Raphson</a:t>
                </a:r>
                <a:endParaRPr lang="es-PA" dirty="0" smtClean="0">
                  <a:sym typeface="Symbol" panose="05050102010706020507" pitchFamily="18" charset="2"/>
                </a:endParaRPr>
              </a:p>
              <a:p>
                <a:pPr lvl="1"/>
                <a:r>
                  <a:rPr lang="es-PA" dirty="0" smtClean="0"/>
                  <a:t>La ecuación de actualización ahora es con el </a:t>
                </a:r>
                <a:r>
                  <a:rPr lang="es-PA" dirty="0" err="1" smtClean="0"/>
                  <a:t>Hesiano</a:t>
                </a:r>
                <a:endParaRPr lang="es-PA" dirty="0" smtClean="0"/>
              </a:p>
              <a:p>
                <a:pPr lvl="1"/>
                <a:r>
                  <a:rPr lang="es-PA" dirty="0" smtClean="0"/>
                  <a:t>X &lt;- x – H^-1(x)</a:t>
                </a:r>
                <a:r>
                  <a:rPr lang="es-PA" dirty="0">
                    <a:sym typeface="Symbol" panose="05050102010706020507" pitchFamily="18" charset="2"/>
                  </a:rPr>
                  <a:t> (x</a:t>
                </a:r>
                <a:r>
                  <a:rPr lang="es-PA" dirty="0" smtClean="0">
                    <a:sym typeface="Symbol" panose="05050102010706020507" pitchFamily="18" charset="2"/>
                  </a:rPr>
                  <a:t>)</a:t>
                </a:r>
              </a:p>
              <a:p>
                <a:r>
                  <a:rPr lang="es-PA" dirty="0" smtClean="0">
                    <a:sym typeface="Symbol" panose="05050102010706020507" pitchFamily="18" charset="2"/>
                  </a:rPr>
                  <a:t>Encontrar mejores maneras (Programación Lineal, Optimización Convexa)</a:t>
                </a:r>
                <a:endParaRPr lang="es-PA" dirty="0" smtClean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2651" y="1471353"/>
                <a:ext cx="11539610" cy="5181374"/>
              </a:xfrm>
              <a:blipFill rotWithShape="0">
                <a:blip r:embed="rId2"/>
                <a:stretch>
                  <a:fillRect l="-264" t="-1176"/>
                </a:stretch>
              </a:blipFill>
            </p:spPr>
            <p:txBody>
              <a:bodyPr/>
              <a:lstStyle/>
              <a:p>
                <a:r>
                  <a:rPr lang="es-P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18054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 smtClean="0"/>
              <a:t>Más allá de la búsqueda clásica</a:t>
            </a:r>
            <a:br>
              <a:rPr lang="es-PA" sz="3600" dirty="0" smtClean="0"/>
            </a:br>
            <a:r>
              <a:rPr lang="es-PA" sz="3200" dirty="0" smtClean="0"/>
              <a:t>Búsqueda Local en Espacios Continuos</a:t>
            </a:r>
            <a:endParaRPr lang="es-PA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322651" y="1471353"/>
                <a:ext cx="11539610" cy="5181374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s-PA" dirty="0" smtClean="0"/>
                  <a:t>Originada </a:t>
                </a:r>
                <a:r>
                  <a:rPr lang="es-PA" dirty="0" err="1" smtClean="0"/>
                  <a:t>inicalmente</a:t>
                </a:r>
                <a:r>
                  <a:rPr lang="es-PA" dirty="0" smtClean="0"/>
                  <a:t> por Newton y Leibniz</a:t>
                </a:r>
              </a:p>
              <a:p>
                <a:r>
                  <a:rPr lang="es-PA" dirty="0" smtClean="0"/>
                  <a:t>Usada en visión, robótica y aprendizaje automático</a:t>
                </a:r>
              </a:p>
              <a:p>
                <a:r>
                  <a:rPr lang="es-PA" dirty="0" err="1" smtClean="0"/>
                  <a:t>Ejm</a:t>
                </a:r>
                <a:r>
                  <a:rPr lang="es-PA" dirty="0" smtClean="0"/>
                  <a:t>:  Tratar de ubicar 3 nuevos aeropuertos en Rumania y minimizar el err^2 de distancia</a:t>
                </a:r>
              </a:p>
              <a:p>
                <a:pPr lvl="1"/>
                <a:r>
                  <a:rPr lang="es-PA" dirty="0" smtClean="0"/>
                  <a:t>Coordenadas de aeropuertos (1 1) (2 2) (3 3), espacio de 6 dimensiones, 6 variables</a:t>
                </a:r>
              </a:p>
              <a:p>
                <a:pPr lvl="1"/>
                <a:r>
                  <a:rPr lang="es-PA" dirty="0" smtClean="0"/>
                  <a:t>Computamos la función objetivo de (1 1 2 2 3 3).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(1 1 2 2 3 3=</m:t>
                    </m:r>
                    <m:nary>
                      <m:naryPr>
                        <m:chr m:val="∑"/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s-PA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sSub>
                              <m:sSubPr>
                                <m:ctrlPr>
                                  <a:rPr lang="es-PA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b>
                          <m:sup/>
                          <m:e>
                            <m:sSup>
                              <m:sSupPr>
                                <m:ctrlP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 − </m:t>
                                    </m:r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 −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</m:d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r>
                  <a:rPr lang="es-PA" dirty="0" smtClean="0"/>
                  <a:t>, localmente continuos y globalmente </a:t>
                </a:r>
                <a:r>
                  <a:rPr lang="es-PA" dirty="0" err="1" smtClean="0"/>
                  <a:t>discont</a:t>
                </a:r>
                <a:r>
                  <a:rPr lang="es-PA" dirty="0" smtClean="0"/>
                  <a:t>.</a:t>
                </a:r>
              </a:p>
              <a:p>
                <a:pPr lvl="1"/>
                <a:r>
                  <a:rPr lang="es-PA" dirty="0" err="1" smtClean="0"/>
                  <a:t>Discretizar</a:t>
                </a:r>
                <a:r>
                  <a:rPr lang="es-PA" dirty="0" smtClean="0"/>
                  <a:t> el problema!</a:t>
                </a:r>
              </a:p>
              <a:p>
                <a:pPr lvl="1"/>
                <a:r>
                  <a:rPr lang="es-PA" dirty="0" smtClean="0"/>
                  <a:t>Resolver el gradiente </a:t>
                </a:r>
                <a:r>
                  <a:rPr lang="es-PA" dirty="0" smtClean="0">
                    <a:sym typeface="Symbol" panose="05050102010706020507" pitchFamily="18" charset="2"/>
                  </a:rPr>
                  <a:t> = 0 (o el gradiente empírico también)</a:t>
                </a:r>
              </a:p>
              <a:p>
                <a:pPr lvl="1"/>
                <a:r>
                  <a:rPr lang="es-PA" dirty="0" smtClean="0">
                    <a:sym typeface="Symbol" panose="05050102010706020507" pitchFamily="18" charset="2"/>
                  </a:rPr>
                  <a:t>x &lt;- x + (x)</a:t>
                </a:r>
              </a:p>
              <a:p>
                <a:r>
                  <a:rPr lang="es-PA" dirty="0" smtClean="0">
                    <a:sym typeface="Symbol" panose="05050102010706020507" pitchFamily="18" charset="2"/>
                  </a:rPr>
                  <a:t>Se puede resolver por medio de Newton-</a:t>
                </a:r>
                <a:r>
                  <a:rPr lang="es-PA" dirty="0" err="1" smtClean="0">
                    <a:sym typeface="Symbol" panose="05050102010706020507" pitchFamily="18" charset="2"/>
                  </a:rPr>
                  <a:t>Raphson</a:t>
                </a:r>
                <a:endParaRPr lang="es-PA" dirty="0" smtClean="0">
                  <a:sym typeface="Symbol" panose="05050102010706020507" pitchFamily="18" charset="2"/>
                </a:endParaRPr>
              </a:p>
              <a:p>
                <a:pPr lvl="1"/>
                <a:r>
                  <a:rPr lang="es-PA" dirty="0" smtClean="0"/>
                  <a:t>La ecuación de actualización ahora es con el </a:t>
                </a:r>
                <a:r>
                  <a:rPr lang="es-PA" dirty="0" err="1" smtClean="0"/>
                  <a:t>Hesiano</a:t>
                </a:r>
                <a:endParaRPr lang="es-PA" dirty="0" smtClean="0"/>
              </a:p>
              <a:p>
                <a:pPr lvl="1"/>
                <a:r>
                  <a:rPr lang="es-PA" dirty="0" smtClean="0"/>
                  <a:t>X &lt;- x – H^-1(x)</a:t>
                </a:r>
                <a:r>
                  <a:rPr lang="es-PA" dirty="0">
                    <a:sym typeface="Symbol" panose="05050102010706020507" pitchFamily="18" charset="2"/>
                  </a:rPr>
                  <a:t> (x</a:t>
                </a:r>
                <a:r>
                  <a:rPr lang="es-PA" dirty="0" smtClean="0">
                    <a:sym typeface="Symbol" panose="05050102010706020507" pitchFamily="18" charset="2"/>
                  </a:rPr>
                  <a:t>)</a:t>
                </a:r>
              </a:p>
              <a:p>
                <a:r>
                  <a:rPr lang="es-PA" dirty="0" smtClean="0">
                    <a:sym typeface="Symbol" panose="05050102010706020507" pitchFamily="18" charset="2"/>
                  </a:rPr>
                  <a:t>Encontrar mejores maneras (Programación Lineal, Optimización Convexa)</a:t>
                </a:r>
                <a:endParaRPr lang="es-PA" dirty="0" smtClean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2651" y="1471353"/>
                <a:ext cx="11539610" cy="5181374"/>
              </a:xfrm>
              <a:blipFill rotWithShape="0">
                <a:blip r:embed="rId2"/>
                <a:stretch>
                  <a:fillRect l="-264" t="-1176"/>
                </a:stretch>
              </a:blipFill>
            </p:spPr>
            <p:txBody>
              <a:bodyPr/>
              <a:lstStyle/>
              <a:p>
                <a:r>
                  <a:rPr lang="es-P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74636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 smtClean="0"/>
              <a:t>Más allá de la búsqueda clásica</a:t>
            </a:r>
            <a:br>
              <a:rPr lang="es-PA" sz="3600" dirty="0" smtClean="0"/>
            </a:br>
            <a:r>
              <a:rPr lang="es-PA" sz="3200" dirty="0" smtClean="0"/>
              <a:t>Búsqueda Con Acciones No Determinísticas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471353"/>
            <a:ext cx="11539610" cy="5181374"/>
          </a:xfrm>
        </p:spPr>
        <p:txBody>
          <a:bodyPr>
            <a:normAutofit/>
          </a:bodyPr>
          <a:lstStyle/>
          <a:p>
            <a:r>
              <a:rPr lang="es-PA" dirty="0" smtClean="0"/>
              <a:t>Cuando el entorno es parcialmente observable o no determinístico o ambos</a:t>
            </a:r>
          </a:p>
          <a:p>
            <a:r>
              <a:rPr lang="es-PA" dirty="0" smtClean="0"/>
              <a:t>Estrategia:  qué hacer dependiendo de la </a:t>
            </a:r>
            <a:r>
              <a:rPr lang="es-PA" dirty="0" err="1" smtClean="0"/>
              <a:t>perecepción</a:t>
            </a:r>
            <a:r>
              <a:rPr lang="es-PA" dirty="0" smtClean="0"/>
              <a:t>.</a:t>
            </a:r>
          </a:p>
          <a:p>
            <a:r>
              <a:rPr lang="es-PA" dirty="0" smtClean="0"/>
              <a:t>Volviendo al ejemplo de robot limpiador: objetivo (7 y 8)</a:t>
            </a:r>
          </a:p>
          <a:p>
            <a:pPr lvl="1"/>
            <a:r>
              <a:rPr lang="es-PA" dirty="0" smtClean="0"/>
              <a:t>Fácil por algoritmos de búsqueda si es determinístico y completo</a:t>
            </a:r>
          </a:p>
          <a:p>
            <a:pPr lvl="1"/>
            <a:r>
              <a:rPr lang="es-PA" dirty="0" smtClean="0"/>
              <a:t>En un ambiente no determinístico:</a:t>
            </a:r>
          </a:p>
          <a:p>
            <a:pPr lvl="2"/>
            <a:r>
              <a:rPr lang="es-PA" dirty="0" smtClean="0"/>
              <a:t>La acción de limpiar un cuadrante limpia el actual, y limpia el adyacente</a:t>
            </a:r>
          </a:p>
          <a:p>
            <a:pPr lvl="2"/>
            <a:r>
              <a:rPr lang="es-PA" dirty="0" smtClean="0"/>
              <a:t>La acción de limpiar un cuadrante limpia el actual, y deposita sucio en el adyacente</a:t>
            </a:r>
          </a:p>
          <a:p>
            <a:r>
              <a:rPr lang="es-PA" dirty="0" smtClean="0"/>
              <a:t>Para esto evaluamos un modelo de transición (función RESULTS)</a:t>
            </a:r>
          </a:p>
          <a:p>
            <a:r>
              <a:rPr lang="es-PA" dirty="0" smtClean="0"/>
              <a:t>Generalizar una solución [Succionar Si Estado == 5 Entonces …]</a:t>
            </a:r>
          </a:p>
          <a:p>
            <a:pPr lvl="1"/>
            <a:r>
              <a:rPr lang="es-PA" dirty="0" smtClean="0"/>
              <a:t>Se parecen más a árboles que a secuencias</a:t>
            </a:r>
          </a:p>
          <a:p>
            <a:pPr lvl="1"/>
            <a:r>
              <a:rPr lang="es-PA" dirty="0" smtClean="0"/>
              <a:t>Lo que hacemos al programar!!</a:t>
            </a:r>
          </a:p>
          <a:p>
            <a:endParaRPr lang="es-PA" dirty="0"/>
          </a:p>
          <a:p>
            <a:endParaRPr lang="es-PA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7143" y="4287365"/>
            <a:ext cx="2714171" cy="2365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954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 smtClean="0"/>
              <a:t>Más allá de la búsqueda clásica</a:t>
            </a:r>
            <a:br>
              <a:rPr lang="es-PA" sz="3600" dirty="0" smtClean="0"/>
            </a:br>
            <a:r>
              <a:rPr lang="es-PA" sz="3200" dirty="0" smtClean="0"/>
              <a:t>Búsqueda Con Acciones No Determinísticas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0" y="1471353"/>
            <a:ext cx="11767749" cy="5181374"/>
          </a:xfrm>
        </p:spPr>
        <p:txBody>
          <a:bodyPr>
            <a:normAutofit/>
          </a:bodyPr>
          <a:lstStyle/>
          <a:p>
            <a:r>
              <a:rPr lang="es-PA" dirty="0" smtClean="0"/>
              <a:t>Árboles de búsqueda AND-OR</a:t>
            </a:r>
          </a:p>
          <a:p>
            <a:pPr lvl="1"/>
            <a:r>
              <a:rPr lang="es-PA" dirty="0" smtClean="0"/>
              <a:t>Búsquedas son determinadas por el agente en su estado y sus decisiones (Nodos OR)</a:t>
            </a:r>
          </a:p>
          <a:p>
            <a:pPr lvl="2"/>
            <a:r>
              <a:rPr lang="es-PA" dirty="0" err="1" smtClean="0"/>
              <a:t>Ejm</a:t>
            </a:r>
            <a:r>
              <a:rPr lang="es-PA" dirty="0" smtClean="0"/>
              <a:t>: Robot limpiador [</a:t>
            </a:r>
            <a:r>
              <a:rPr lang="es-PA" dirty="0" err="1" smtClean="0"/>
              <a:t>Izq</a:t>
            </a:r>
            <a:r>
              <a:rPr lang="es-PA" dirty="0" smtClean="0"/>
              <a:t> o Der o </a:t>
            </a:r>
            <a:r>
              <a:rPr lang="es-PA" dirty="0" err="1" smtClean="0"/>
              <a:t>Succion</a:t>
            </a:r>
            <a:r>
              <a:rPr lang="es-PA" dirty="0" smtClean="0"/>
              <a:t>]</a:t>
            </a:r>
          </a:p>
          <a:p>
            <a:pPr lvl="1"/>
            <a:r>
              <a:rPr lang="es-PA" dirty="0" smtClean="0"/>
              <a:t>En un ambiente no determinístico depende de las acciones tomadas en el entorno (Nodos AND)</a:t>
            </a:r>
          </a:p>
          <a:p>
            <a:pPr lvl="2"/>
            <a:r>
              <a:rPr lang="es-PA" dirty="0" err="1" smtClean="0"/>
              <a:t>Ejm</a:t>
            </a:r>
            <a:r>
              <a:rPr lang="es-PA" dirty="0" smtClean="0"/>
              <a:t>: Del estado 1 podemos quedar en el 5 o 7</a:t>
            </a:r>
          </a:p>
          <a:p>
            <a:pPr lvl="2"/>
            <a:r>
              <a:rPr lang="es-PA" dirty="0" smtClean="0"/>
              <a:t>Necesitamos un plan para estos estados</a:t>
            </a:r>
          </a:p>
          <a:p>
            <a:r>
              <a:rPr lang="es-PA" dirty="0" smtClean="0"/>
              <a:t>Una solución son los sub-árboles (solución en negro)</a:t>
            </a:r>
          </a:p>
          <a:p>
            <a:pPr lvl="1"/>
            <a:r>
              <a:rPr lang="es-PA" dirty="0" smtClean="0"/>
              <a:t>Tiene un nodo objetivo en cada sub árbol</a:t>
            </a:r>
          </a:p>
          <a:p>
            <a:pPr lvl="1"/>
            <a:r>
              <a:rPr lang="es-PA" dirty="0" smtClean="0"/>
              <a:t>Nodo OR = donde se toman acciones</a:t>
            </a:r>
          </a:p>
          <a:p>
            <a:pPr lvl="1"/>
            <a:r>
              <a:rPr lang="es-PA" dirty="0" smtClean="0"/>
              <a:t>Nodo AND = Especificados como círculos</a:t>
            </a:r>
          </a:p>
          <a:p>
            <a:pPr lvl="1"/>
            <a:endParaRPr lang="es-PA" dirty="0" smtClean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1724" y="3104122"/>
            <a:ext cx="4210276" cy="3753878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5371" y="5131939"/>
            <a:ext cx="2016353" cy="1726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099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 smtClean="0"/>
              <a:t>Top 10 Compañías con Fallos en uso con la IA</a:t>
            </a:r>
            <a:endParaRPr lang="es-PA" dirty="0"/>
          </a:p>
        </p:txBody>
      </p:sp>
      <p:sp>
        <p:nvSpPr>
          <p:cNvPr id="4" name="Rectangle 3"/>
          <p:cNvSpPr/>
          <p:nvPr/>
        </p:nvSpPr>
        <p:spPr>
          <a:xfrm>
            <a:off x="9423213" y="6448069"/>
            <a:ext cx="26388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/>
              <a:t>https://bit.ly/2BcMzpc</a:t>
            </a:r>
          </a:p>
        </p:txBody>
      </p:sp>
      <p:sp>
        <p:nvSpPr>
          <p:cNvPr id="8" name="Marcador de contenido 2"/>
          <p:cNvSpPr txBox="1">
            <a:spLocks/>
          </p:cNvSpPr>
          <p:nvPr/>
        </p:nvSpPr>
        <p:spPr>
          <a:xfrm>
            <a:off x="294658" y="2020052"/>
            <a:ext cx="10959535" cy="46184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b="1" i="1" dirty="0" smtClean="0"/>
              <a:t>06 – </a:t>
            </a:r>
            <a:r>
              <a:rPr lang="es-PA" b="1" i="1" dirty="0" err="1" smtClean="0"/>
              <a:t>DeepFakes</a:t>
            </a:r>
            <a:r>
              <a:rPr lang="es-PA" b="1" i="1" dirty="0" smtClean="0"/>
              <a:t> Revela Un Lado Impropio de la IA</a:t>
            </a:r>
          </a:p>
          <a:p>
            <a:pPr lvl="1"/>
            <a:r>
              <a:rPr lang="es-PA" dirty="0" smtClean="0"/>
              <a:t>Uso de </a:t>
            </a:r>
            <a:r>
              <a:rPr lang="es-PA" dirty="0" err="1" smtClean="0"/>
              <a:t>Face</a:t>
            </a:r>
            <a:r>
              <a:rPr lang="es-PA" dirty="0" smtClean="0"/>
              <a:t> </a:t>
            </a:r>
            <a:r>
              <a:rPr lang="es-PA" dirty="0" err="1" smtClean="0"/>
              <a:t>Swapping</a:t>
            </a:r>
            <a:endParaRPr lang="es-PA" dirty="0" smtClean="0"/>
          </a:p>
          <a:p>
            <a:pPr lvl="1"/>
            <a:r>
              <a:rPr lang="es-PA" dirty="0" smtClean="0"/>
              <a:t>Casi real</a:t>
            </a:r>
          </a:p>
          <a:p>
            <a:pPr lvl="1"/>
            <a:r>
              <a:rPr lang="es-PA" dirty="0" smtClean="0"/>
              <a:t>Problema:</a:t>
            </a:r>
          </a:p>
          <a:p>
            <a:pPr lvl="2"/>
            <a:r>
              <a:rPr lang="es-PA" dirty="0"/>
              <a:t>Utilizaba </a:t>
            </a:r>
            <a:r>
              <a:rPr lang="es-PA" dirty="0" err="1"/>
              <a:t>GANs</a:t>
            </a:r>
            <a:r>
              <a:rPr lang="es-PA" dirty="0"/>
              <a:t> para generar imágenes de celebridades sobre videos </a:t>
            </a:r>
            <a:r>
              <a:rPr lang="es-PA" dirty="0" smtClean="0"/>
              <a:t>pornográficos</a:t>
            </a:r>
          </a:p>
          <a:p>
            <a:pPr lvl="2"/>
            <a:r>
              <a:rPr lang="es-PA" dirty="0" smtClean="0"/>
              <a:t>Potencialmente dañino a la imagen de la persona</a:t>
            </a:r>
          </a:p>
          <a:p>
            <a:pPr lvl="2"/>
            <a:r>
              <a:rPr lang="es-PA" dirty="0" smtClean="0"/>
              <a:t>Credibilidad del video (real o no)</a:t>
            </a:r>
          </a:p>
          <a:p>
            <a:r>
              <a:rPr lang="es-PA" b="1" i="1" dirty="0" smtClean="0"/>
              <a:t>05 – Google </a:t>
            </a:r>
            <a:r>
              <a:rPr lang="es-PA" b="1" i="1" dirty="0" err="1" smtClean="0"/>
              <a:t>Photos</a:t>
            </a:r>
            <a:r>
              <a:rPr lang="es-PA" b="1" i="1" dirty="0" smtClean="0"/>
              <a:t> confunde Montañista con Montaña</a:t>
            </a:r>
          </a:p>
          <a:p>
            <a:pPr lvl="1"/>
            <a:r>
              <a:rPr lang="es-PA" dirty="0" smtClean="0"/>
              <a:t>Une diferentes fotos y ofrece una foto panorámica</a:t>
            </a:r>
          </a:p>
          <a:p>
            <a:pPr lvl="1"/>
            <a:r>
              <a:rPr lang="es-PA" dirty="0" smtClean="0"/>
              <a:t>Problema:  </a:t>
            </a:r>
          </a:p>
          <a:p>
            <a:pPr lvl="2"/>
            <a:r>
              <a:rPr lang="es-PA" dirty="0" smtClean="0"/>
              <a:t>Al unir las 3 fotos de paisajes, mezcló a la persona como una gran montaña</a:t>
            </a:r>
            <a:endParaRPr lang="en-US" dirty="0"/>
          </a:p>
        </p:txBody>
      </p:sp>
      <p:pic>
        <p:nvPicPr>
          <p:cNvPr id="7170" name="Picture 2" descr="https://miro.medium.com/max/780/0*nJ7JC1N3y-nO6SY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7746" y="1471084"/>
            <a:ext cx="3776447" cy="212546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https://miro.medium.com/max/950/0*t3Tx4HKlOg9vvRV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5081" y="3967948"/>
            <a:ext cx="2555207" cy="210871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3168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 smtClean="0"/>
              <a:t>Más allá de la búsqueda clásica</a:t>
            </a:r>
            <a:br>
              <a:rPr lang="es-PA" sz="3600" dirty="0" smtClean="0"/>
            </a:br>
            <a:r>
              <a:rPr lang="es-PA" sz="3200" dirty="0" smtClean="0"/>
              <a:t>Búsqueda Con Acciones No Determinísticas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0" y="1471353"/>
            <a:ext cx="11767749" cy="5181374"/>
          </a:xfrm>
        </p:spPr>
        <p:txBody>
          <a:bodyPr>
            <a:normAutofit/>
          </a:bodyPr>
          <a:lstStyle/>
          <a:p>
            <a:r>
              <a:rPr lang="es-PA" dirty="0" smtClean="0"/>
              <a:t>Árboles de búsqueda AND-OR</a:t>
            </a:r>
          </a:p>
          <a:p>
            <a:pPr lvl="1"/>
            <a:r>
              <a:rPr lang="es-PA" dirty="0" smtClean="0"/>
              <a:t>Fácil de implementar soluciones de contingencia</a:t>
            </a:r>
          </a:p>
          <a:p>
            <a:pPr lvl="1"/>
            <a:r>
              <a:rPr lang="es-PA" dirty="0" smtClean="0"/>
              <a:t>Se puede implementar una solución entrelazada de búsqueda y ejecución (exploración)</a:t>
            </a:r>
          </a:p>
          <a:p>
            <a:pPr lvl="1"/>
            <a:r>
              <a:rPr lang="es-PA" dirty="0" smtClean="0"/>
              <a:t>Sin embargo el algoritmo no explora eficiencia (se puede volver a repetir un lazo del árbol)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0257" y="3158871"/>
            <a:ext cx="6537858" cy="3493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595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 smtClean="0"/>
              <a:t>Más allá de la búsqueda clásica</a:t>
            </a:r>
            <a:br>
              <a:rPr lang="es-PA" sz="3600" dirty="0" smtClean="0"/>
            </a:br>
            <a:r>
              <a:rPr lang="es-PA" sz="3200" dirty="0" smtClean="0"/>
              <a:t>Búsqueda Con Acciones No Determinísticas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0" y="1471353"/>
            <a:ext cx="11767749" cy="5181374"/>
          </a:xfrm>
        </p:spPr>
        <p:txBody>
          <a:bodyPr>
            <a:normAutofit/>
          </a:bodyPr>
          <a:lstStyle/>
          <a:p>
            <a:r>
              <a:rPr lang="es-PA" dirty="0" smtClean="0"/>
              <a:t>Considerar que ahora el piso es mojado</a:t>
            </a:r>
          </a:p>
          <a:p>
            <a:pPr lvl="1"/>
            <a:r>
              <a:rPr lang="es-PA" dirty="0" smtClean="0"/>
              <a:t>Deja al agente en la misma ubicación de 1 a [1 2]</a:t>
            </a:r>
          </a:p>
          <a:p>
            <a:pPr lvl="2"/>
            <a:r>
              <a:rPr lang="es-PA" dirty="0" smtClean="0"/>
              <a:t>Búsqueda AND-OR retornará un fallo.</a:t>
            </a:r>
          </a:p>
          <a:p>
            <a:pPr lvl="2"/>
            <a:r>
              <a:rPr lang="es-PA" dirty="0" smtClean="0"/>
              <a:t>Una </a:t>
            </a:r>
            <a:r>
              <a:rPr lang="es-PA" dirty="0" err="1" smtClean="0"/>
              <a:t>solición</a:t>
            </a:r>
            <a:r>
              <a:rPr lang="es-PA" dirty="0"/>
              <a:t> </a:t>
            </a:r>
            <a:r>
              <a:rPr lang="es-PA" dirty="0" smtClean="0"/>
              <a:t>a intentar es ciclar, hasta que se mueva a la derecha</a:t>
            </a:r>
          </a:p>
          <a:p>
            <a:pPr lvl="3"/>
            <a:r>
              <a:rPr lang="es-PA" dirty="0" smtClean="0"/>
              <a:t>[Succionar 1: Derecha Si Estado == 5 Entonces 1 De lo contrario Succionar]</a:t>
            </a:r>
          </a:p>
          <a:p>
            <a:pPr lvl="2"/>
            <a:r>
              <a:rPr lang="es-PA" dirty="0" smtClean="0"/>
              <a:t>La solución cíclica debe ser para cada punto del árbol</a:t>
            </a:r>
          </a:p>
          <a:p>
            <a:r>
              <a:rPr lang="es-PA" dirty="0" err="1" smtClean="0"/>
              <a:t>Ejm</a:t>
            </a:r>
            <a:r>
              <a:rPr lang="es-PA" dirty="0" smtClean="0"/>
              <a:t>:</a:t>
            </a:r>
          </a:p>
          <a:p>
            <a:pPr lvl="1"/>
            <a:r>
              <a:rPr lang="es-PA" dirty="0" smtClean="0"/>
              <a:t>Podemos abrir una  habitación</a:t>
            </a:r>
          </a:p>
          <a:p>
            <a:pPr lvl="2"/>
            <a:r>
              <a:rPr lang="es-PA" dirty="0" smtClean="0"/>
              <a:t>La llave está mal</a:t>
            </a:r>
          </a:p>
          <a:p>
            <a:pPr lvl="2"/>
            <a:r>
              <a:rPr lang="es-PA" dirty="0" smtClean="0"/>
              <a:t>La puerta no es</a:t>
            </a:r>
          </a:p>
          <a:p>
            <a:r>
              <a:rPr lang="es-PA" dirty="0" smtClean="0"/>
              <a:t>Estos problemas son </a:t>
            </a:r>
            <a:r>
              <a:rPr lang="es-PA" dirty="0" err="1" smtClean="0"/>
              <a:t>incialmente</a:t>
            </a:r>
            <a:r>
              <a:rPr lang="es-PA" dirty="0" smtClean="0"/>
              <a:t> determinísticos y observables</a:t>
            </a:r>
          </a:p>
          <a:p>
            <a:r>
              <a:rPr lang="es-PA" dirty="0" smtClean="0"/>
              <a:t>Se convierten luego en parcialmente observables y determinísticos</a:t>
            </a:r>
          </a:p>
          <a:p>
            <a:r>
              <a:rPr lang="es-PA" dirty="0" smtClean="0"/>
              <a:t>Fallan por la falta de </a:t>
            </a:r>
            <a:r>
              <a:rPr lang="es-PA" dirty="0" err="1" smtClean="0"/>
              <a:t>observabilidad</a:t>
            </a:r>
            <a:endParaRPr lang="es-PA" dirty="0" smtClean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4178" y="1173323"/>
            <a:ext cx="3554867" cy="3043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223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 smtClean="0"/>
              <a:t>Más allá de la búsqueda clásica</a:t>
            </a:r>
            <a:br>
              <a:rPr lang="es-PA" sz="3600" dirty="0" smtClean="0"/>
            </a:br>
            <a:r>
              <a:rPr lang="es-PA" sz="3200" dirty="0" smtClean="0"/>
              <a:t>Búsqueda Con Observaciones Parciales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0" y="1471353"/>
            <a:ext cx="11767749" cy="5181374"/>
          </a:xfrm>
        </p:spPr>
        <p:txBody>
          <a:bodyPr>
            <a:normAutofit/>
          </a:bodyPr>
          <a:lstStyle/>
          <a:p>
            <a:r>
              <a:rPr lang="es-PA" dirty="0" smtClean="0"/>
              <a:t>Para resolver esos problemas parcialmente observables tenemos que creer en su estado</a:t>
            </a:r>
          </a:p>
          <a:p>
            <a:r>
              <a:rPr lang="es-PA" dirty="0" smtClean="0"/>
              <a:t>Buscando sin ninguna observación</a:t>
            </a:r>
          </a:p>
          <a:p>
            <a:pPr lvl="1"/>
            <a:r>
              <a:rPr lang="es-PA" dirty="0" smtClean="0"/>
              <a:t>Cuando no tiene información (sensor-</a:t>
            </a:r>
            <a:r>
              <a:rPr lang="es-PA" dirty="0" err="1" smtClean="0"/>
              <a:t>less</a:t>
            </a:r>
            <a:r>
              <a:rPr lang="es-PA" dirty="0"/>
              <a:t> </a:t>
            </a:r>
            <a:r>
              <a:rPr lang="es-PA" dirty="0" err="1" smtClean="0"/>
              <a:t>ó</a:t>
            </a:r>
            <a:r>
              <a:rPr lang="es-PA" dirty="0" smtClean="0"/>
              <a:t> </a:t>
            </a:r>
            <a:r>
              <a:rPr lang="es-PA" dirty="0" err="1" smtClean="0"/>
              <a:t>conformant</a:t>
            </a:r>
            <a:r>
              <a:rPr lang="es-PA" dirty="0" smtClean="0"/>
              <a:t>)</a:t>
            </a:r>
          </a:p>
          <a:p>
            <a:pPr lvl="1"/>
            <a:r>
              <a:rPr lang="es-PA" dirty="0" smtClean="0"/>
              <a:t>Aparentan ser no </a:t>
            </a:r>
            <a:r>
              <a:rPr lang="es-PA" dirty="0" err="1" smtClean="0"/>
              <a:t>resolvibles</a:t>
            </a:r>
            <a:endParaRPr lang="es-PA" dirty="0" smtClean="0"/>
          </a:p>
          <a:p>
            <a:pPr lvl="1"/>
            <a:r>
              <a:rPr lang="es-PA" dirty="0" smtClean="0"/>
              <a:t>No se confía de la medición del sensor</a:t>
            </a:r>
          </a:p>
          <a:p>
            <a:pPr lvl="2"/>
            <a:r>
              <a:rPr lang="es-PA" dirty="0" smtClean="0"/>
              <a:t>Alto costo al ingresar sensores!!!</a:t>
            </a:r>
          </a:p>
          <a:p>
            <a:pPr lvl="2"/>
            <a:r>
              <a:rPr lang="es-PA" dirty="0" smtClean="0"/>
              <a:t>Existen soluciones, </a:t>
            </a:r>
            <a:r>
              <a:rPr lang="es-PA" dirty="0" err="1" smtClean="0"/>
              <a:t>p.e</a:t>
            </a:r>
            <a:r>
              <a:rPr lang="es-PA" dirty="0" smtClean="0"/>
              <a:t>. en manufactura orientando la pieza</a:t>
            </a:r>
          </a:p>
          <a:p>
            <a:pPr lvl="2"/>
            <a:r>
              <a:rPr lang="es-PA" dirty="0" smtClean="0"/>
              <a:t>Los doctores te recetan sin pruebas medicinas</a:t>
            </a:r>
          </a:p>
          <a:p>
            <a:r>
              <a:rPr lang="es-PA" dirty="0" err="1" smtClean="0"/>
              <a:t>Ejm</a:t>
            </a:r>
            <a:r>
              <a:rPr lang="es-PA" dirty="0" smtClean="0"/>
              <a:t>:  Para el robot limpiador [1 2 3 4 5 6 7 8]</a:t>
            </a:r>
          </a:p>
          <a:p>
            <a:pPr lvl="1"/>
            <a:r>
              <a:rPr lang="es-PA" dirty="0" smtClean="0"/>
              <a:t>Al ir a la derecha [2 4 6 8]</a:t>
            </a:r>
          </a:p>
          <a:p>
            <a:pPr lvl="2"/>
            <a:r>
              <a:rPr lang="es-PA" dirty="0" smtClean="0"/>
              <a:t>Al succionar [4 8]</a:t>
            </a:r>
          </a:p>
          <a:p>
            <a:pPr lvl="1"/>
            <a:r>
              <a:rPr lang="es-PA" dirty="0" smtClean="0"/>
              <a:t>Coerción = Secuencia final [Der, Limpiar, </a:t>
            </a:r>
            <a:r>
              <a:rPr lang="es-PA" dirty="0" err="1" smtClean="0"/>
              <a:t>Izq</a:t>
            </a:r>
            <a:r>
              <a:rPr lang="es-PA" dirty="0" smtClean="0"/>
              <a:t>, </a:t>
            </a:r>
            <a:r>
              <a:rPr lang="es-PA" dirty="0" err="1" smtClean="0"/>
              <a:t>Lim</a:t>
            </a:r>
            <a:r>
              <a:rPr lang="es-PA" dirty="0" smtClean="0"/>
              <a:t>] = [7]</a:t>
            </a:r>
          </a:p>
          <a:p>
            <a:pPr lvl="1"/>
            <a:r>
              <a:rPr lang="es-PA" dirty="0" smtClean="0"/>
              <a:t>Debemos creer en los estados, y que son completamente </a:t>
            </a:r>
            <a:r>
              <a:rPr lang="es-PA" dirty="0" err="1" smtClean="0"/>
              <a:t>obsevables</a:t>
            </a:r>
            <a:endParaRPr lang="es-PA" dirty="0" smtClean="0"/>
          </a:p>
          <a:p>
            <a:pPr lvl="1"/>
            <a:endParaRPr lang="es-PA" dirty="0" smtClean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2304" y="1899036"/>
            <a:ext cx="4038095" cy="3456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394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 smtClean="0"/>
              <a:t>Más allá de la búsqueda clásica</a:t>
            </a:r>
            <a:br>
              <a:rPr lang="es-PA" sz="3600" dirty="0" smtClean="0"/>
            </a:br>
            <a:r>
              <a:rPr lang="es-PA" sz="3200" dirty="0" smtClean="0"/>
              <a:t>Búsqueda Con Observaciones Parciales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0" y="1471353"/>
            <a:ext cx="11767749" cy="5181374"/>
          </a:xfrm>
        </p:spPr>
        <p:txBody>
          <a:bodyPr>
            <a:normAutofit fontScale="92500" lnSpcReduction="20000"/>
          </a:bodyPr>
          <a:lstStyle/>
          <a:p>
            <a:r>
              <a:rPr lang="es-PA" dirty="0" smtClean="0"/>
              <a:t>Para estos “estados de creencia” (</a:t>
            </a:r>
            <a:r>
              <a:rPr lang="es-PA" dirty="0" err="1" smtClean="0"/>
              <a:t>beleif</a:t>
            </a:r>
            <a:r>
              <a:rPr lang="es-PA" dirty="0" smtClean="0"/>
              <a:t> </a:t>
            </a:r>
            <a:r>
              <a:rPr lang="es-PA" dirty="0" err="1" smtClean="0"/>
              <a:t>state</a:t>
            </a:r>
            <a:r>
              <a:rPr lang="es-PA" dirty="0" smtClean="0"/>
              <a:t>)</a:t>
            </a:r>
          </a:p>
          <a:p>
            <a:r>
              <a:rPr lang="es-PA" dirty="0" smtClean="0"/>
              <a:t>Se resuelve por Acciones, Resultado, Prueba-Objetivo, Función –Costo</a:t>
            </a:r>
          </a:p>
          <a:p>
            <a:r>
              <a:rPr lang="es-PA" dirty="0" smtClean="0"/>
              <a:t>Estados de creencia</a:t>
            </a:r>
          </a:p>
          <a:p>
            <a:pPr lvl="1"/>
            <a:r>
              <a:rPr lang="es-PA" dirty="0" smtClean="0"/>
              <a:t>Contienen todos los estados físicos (2^N), pueden ser inalcanzables al estado inicial</a:t>
            </a:r>
            <a:endParaRPr lang="es-PA" dirty="0"/>
          </a:p>
          <a:p>
            <a:r>
              <a:rPr lang="es-PA" dirty="0" smtClean="0"/>
              <a:t>Estado Inicial:  El estado en el que se encuentra</a:t>
            </a:r>
          </a:p>
          <a:p>
            <a:r>
              <a:rPr lang="es-PA" dirty="0" smtClean="0"/>
              <a:t>Acciones:  Depende de como las ejecute el agente</a:t>
            </a:r>
          </a:p>
          <a:p>
            <a:pPr lvl="1"/>
            <a:r>
              <a:rPr lang="es-PA" dirty="0" smtClean="0"/>
              <a:t>Para acciones consideradas legales, tomar aquellas que creemos correctas</a:t>
            </a:r>
          </a:p>
          <a:p>
            <a:pPr lvl="1"/>
            <a:r>
              <a:rPr lang="es-PA" dirty="0" smtClean="0"/>
              <a:t>Para acciones ilegales, considerar que todas son legales en el estado</a:t>
            </a:r>
          </a:p>
          <a:p>
            <a:r>
              <a:rPr lang="es-PA" dirty="0" smtClean="0"/>
              <a:t>Modelo de transición:</a:t>
            </a:r>
          </a:p>
          <a:p>
            <a:pPr lvl="1"/>
            <a:r>
              <a:rPr lang="es-PA" dirty="0" smtClean="0"/>
              <a:t>No sabe cual es el estado, se hace una predicción del estado</a:t>
            </a:r>
          </a:p>
          <a:p>
            <a:r>
              <a:rPr lang="es-PA" dirty="0" smtClean="0"/>
              <a:t>Prueba de objetivo:</a:t>
            </a:r>
          </a:p>
          <a:p>
            <a:pPr lvl="1"/>
            <a:r>
              <a:rPr lang="es-PA" dirty="0" smtClean="0"/>
              <a:t>Cuando se satisfacen el problema, si se satisfacen todas el agente termina su búsqueda</a:t>
            </a:r>
          </a:p>
          <a:p>
            <a:r>
              <a:rPr lang="es-PA" dirty="0" smtClean="0"/>
              <a:t>Costo del camino</a:t>
            </a:r>
          </a:p>
          <a:p>
            <a:pPr lvl="1"/>
            <a:r>
              <a:rPr lang="es-PA" dirty="0" smtClean="0"/>
              <a:t>Pueden tenerse diferentes costos en diferentes estados a misma acción</a:t>
            </a:r>
          </a:p>
          <a:p>
            <a:pPr lvl="1"/>
            <a:r>
              <a:rPr lang="es-PA" dirty="0" smtClean="0"/>
              <a:t>Asumamos que los costos son iguales a la misma acción</a:t>
            </a:r>
          </a:p>
          <a:p>
            <a:pPr lvl="1"/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4283583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 smtClean="0"/>
              <a:t>Más allá de la búsqueda clásica</a:t>
            </a:r>
            <a:br>
              <a:rPr lang="es-PA" sz="3600" dirty="0" smtClean="0"/>
            </a:br>
            <a:r>
              <a:rPr lang="es-PA" sz="3200" dirty="0" smtClean="0"/>
              <a:t>Búsqueda Con Observaciones Parciales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0" y="1471353"/>
            <a:ext cx="11767749" cy="5181374"/>
          </a:xfrm>
        </p:spPr>
        <p:txBody>
          <a:bodyPr>
            <a:normAutofit lnSpcReduction="10000"/>
          </a:bodyPr>
          <a:lstStyle/>
          <a:p>
            <a:r>
              <a:rPr lang="es-PA" dirty="0" smtClean="0"/>
              <a:t>2^8 = 256  estados de creencia</a:t>
            </a:r>
          </a:p>
          <a:p>
            <a:r>
              <a:rPr lang="es-PA" dirty="0" smtClean="0"/>
              <a:t>Construimos soluciones basada en la “creencia” de los estados</a:t>
            </a:r>
          </a:p>
          <a:p>
            <a:r>
              <a:rPr lang="es-PA" dirty="0" smtClean="0"/>
              <a:t>En búsqueda gráfica observamos si existen estados duplicados.</a:t>
            </a:r>
          </a:p>
          <a:p>
            <a:pPr lvl="1"/>
            <a:r>
              <a:rPr lang="es-PA" dirty="0" smtClean="0"/>
              <a:t>[</a:t>
            </a:r>
            <a:r>
              <a:rPr lang="es-PA" dirty="0" err="1" smtClean="0"/>
              <a:t>Succ</a:t>
            </a:r>
            <a:r>
              <a:rPr lang="es-PA" dirty="0" smtClean="0"/>
              <a:t>., Izq. </a:t>
            </a:r>
            <a:r>
              <a:rPr lang="es-PA" dirty="0" err="1" smtClean="0"/>
              <a:t>Succ</a:t>
            </a:r>
            <a:r>
              <a:rPr lang="es-PA" dirty="0" smtClean="0"/>
              <a:t>] y [</a:t>
            </a:r>
            <a:r>
              <a:rPr lang="es-PA" dirty="0" err="1" smtClean="0"/>
              <a:t>Succ</a:t>
            </a:r>
            <a:r>
              <a:rPr lang="es-PA" dirty="0" smtClean="0"/>
              <a:t>., Der., </a:t>
            </a:r>
            <a:r>
              <a:rPr lang="es-PA" dirty="0" err="1" smtClean="0"/>
              <a:t>Succ</a:t>
            </a:r>
            <a:r>
              <a:rPr lang="es-PA" dirty="0" smtClean="0"/>
              <a:t>] lleva [5 7]</a:t>
            </a:r>
          </a:p>
          <a:p>
            <a:r>
              <a:rPr lang="es-PA" dirty="0" smtClean="0"/>
              <a:t>Cualquier acción del estado de creencia nos lleva a una </a:t>
            </a:r>
            <a:r>
              <a:rPr lang="es-PA" dirty="0" err="1" smtClean="0"/>
              <a:t>subacción</a:t>
            </a:r>
            <a:endParaRPr lang="es-PA" dirty="0" smtClean="0"/>
          </a:p>
          <a:p>
            <a:r>
              <a:rPr lang="es-PA" dirty="0" smtClean="0"/>
              <a:t>Una secuencia que nos lleva a un camino resuelto es solucionable [1 3 5 7] =&gt; [5 7]</a:t>
            </a:r>
          </a:p>
          <a:p>
            <a:r>
              <a:rPr lang="es-PA" dirty="0" smtClean="0"/>
              <a:t>Sin embargo depende de los estados</a:t>
            </a:r>
          </a:p>
          <a:p>
            <a:pPr lvl="1"/>
            <a:r>
              <a:rPr lang="es-PA" dirty="0" smtClean="0"/>
              <a:t>Mayores estados, mayores secuencias de acciones n x 2^n</a:t>
            </a:r>
            <a:endParaRPr lang="es-PA" dirty="0"/>
          </a:p>
          <a:p>
            <a:r>
              <a:rPr lang="es-PA" dirty="0" smtClean="0"/>
              <a:t>Una solución es tener estado </a:t>
            </a:r>
            <a:r>
              <a:rPr lang="es-PA" dirty="0" err="1" smtClean="0"/>
              <a:t>incial</a:t>
            </a:r>
            <a:r>
              <a:rPr lang="es-PA" dirty="0" smtClean="0"/>
              <a:t> nulo</a:t>
            </a:r>
          </a:p>
          <a:p>
            <a:r>
              <a:rPr lang="es-PA" dirty="0" smtClean="0"/>
              <a:t>Búsqueda Incremental de Estado de Creencia [123…8]</a:t>
            </a:r>
          </a:p>
          <a:p>
            <a:pPr lvl="1"/>
            <a:r>
              <a:rPr lang="es-PA" dirty="0" smtClean="0"/>
              <a:t>Luego encontrar una solución que funcione para todos</a:t>
            </a:r>
          </a:p>
          <a:p>
            <a:pPr lvl="1"/>
            <a:r>
              <a:rPr lang="es-PA" dirty="0" err="1" smtClean="0"/>
              <a:t>Ejm</a:t>
            </a:r>
            <a:r>
              <a:rPr lang="es-PA" dirty="0" smtClean="0"/>
              <a:t>: AND-OR (pero de una solución)</a:t>
            </a:r>
          </a:p>
          <a:p>
            <a:pPr lvl="1"/>
            <a:r>
              <a:rPr lang="es-PA" dirty="0" smtClean="0"/>
              <a:t>Ventaja:  Detecta falla rápidamente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9421" y="158872"/>
            <a:ext cx="3570514" cy="1312481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9200" y="4052651"/>
            <a:ext cx="3352800" cy="275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803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 smtClean="0"/>
              <a:t>Más allá de la búsqueda clásica</a:t>
            </a:r>
            <a:br>
              <a:rPr lang="es-PA" sz="3600" dirty="0" smtClean="0"/>
            </a:br>
            <a:r>
              <a:rPr lang="es-PA" sz="3200" dirty="0" smtClean="0"/>
              <a:t>Búsqueda Con Observaciones Parciales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0" y="1471353"/>
            <a:ext cx="11767749" cy="5181374"/>
          </a:xfrm>
        </p:spPr>
        <p:txBody>
          <a:bodyPr>
            <a:normAutofit lnSpcReduction="10000"/>
          </a:bodyPr>
          <a:lstStyle/>
          <a:p>
            <a:r>
              <a:rPr lang="es-PA" dirty="0" smtClean="0"/>
              <a:t>2^8 = 256  estados de creencia</a:t>
            </a:r>
          </a:p>
          <a:p>
            <a:r>
              <a:rPr lang="es-PA" dirty="0" smtClean="0"/>
              <a:t>Construimos soluciones basada en la “creencia” de los estados</a:t>
            </a:r>
          </a:p>
          <a:p>
            <a:r>
              <a:rPr lang="es-PA" dirty="0" smtClean="0"/>
              <a:t>En búsqueda gráfica observamos si existen estados duplicados.</a:t>
            </a:r>
          </a:p>
          <a:p>
            <a:pPr lvl="1"/>
            <a:r>
              <a:rPr lang="es-PA" dirty="0" smtClean="0"/>
              <a:t>[</a:t>
            </a:r>
            <a:r>
              <a:rPr lang="es-PA" dirty="0" err="1" smtClean="0"/>
              <a:t>Succ</a:t>
            </a:r>
            <a:r>
              <a:rPr lang="es-PA" dirty="0" smtClean="0"/>
              <a:t>., Izq. </a:t>
            </a:r>
            <a:r>
              <a:rPr lang="es-PA" dirty="0" err="1" smtClean="0"/>
              <a:t>Succ</a:t>
            </a:r>
            <a:r>
              <a:rPr lang="es-PA" dirty="0" smtClean="0"/>
              <a:t>] y [</a:t>
            </a:r>
            <a:r>
              <a:rPr lang="es-PA" dirty="0" err="1" smtClean="0"/>
              <a:t>Succ</a:t>
            </a:r>
            <a:r>
              <a:rPr lang="es-PA" dirty="0" smtClean="0"/>
              <a:t>., Der., </a:t>
            </a:r>
            <a:r>
              <a:rPr lang="es-PA" dirty="0" err="1" smtClean="0"/>
              <a:t>Succ</a:t>
            </a:r>
            <a:r>
              <a:rPr lang="es-PA" dirty="0" smtClean="0"/>
              <a:t>] lleva [5 7]</a:t>
            </a:r>
          </a:p>
          <a:p>
            <a:r>
              <a:rPr lang="es-PA" dirty="0" smtClean="0"/>
              <a:t>Cualquier acción del estado de creencia nos lleva a una </a:t>
            </a:r>
            <a:r>
              <a:rPr lang="es-PA" dirty="0" err="1" smtClean="0"/>
              <a:t>subacción</a:t>
            </a:r>
            <a:endParaRPr lang="es-PA" dirty="0" smtClean="0"/>
          </a:p>
          <a:p>
            <a:r>
              <a:rPr lang="es-PA" dirty="0" smtClean="0"/>
              <a:t>Una secuencia que nos lleva a un camino resuelto es solucionable [1 3 5 7] =&gt; [5 7]</a:t>
            </a:r>
          </a:p>
          <a:p>
            <a:r>
              <a:rPr lang="es-PA" dirty="0" smtClean="0"/>
              <a:t>Sin embargo depende de los estados</a:t>
            </a:r>
          </a:p>
          <a:p>
            <a:pPr lvl="1"/>
            <a:r>
              <a:rPr lang="es-PA" dirty="0" smtClean="0"/>
              <a:t>Mayores estados, mayores secuencias de acciones n x 2^n</a:t>
            </a:r>
            <a:endParaRPr lang="es-PA" dirty="0"/>
          </a:p>
          <a:p>
            <a:r>
              <a:rPr lang="es-PA" dirty="0" smtClean="0"/>
              <a:t>Una solución es tener estado </a:t>
            </a:r>
            <a:r>
              <a:rPr lang="es-PA" dirty="0" err="1" smtClean="0"/>
              <a:t>incial</a:t>
            </a:r>
            <a:r>
              <a:rPr lang="es-PA" dirty="0" smtClean="0"/>
              <a:t> nulo</a:t>
            </a:r>
          </a:p>
          <a:p>
            <a:r>
              <a:rPr lang="es-PA" dirty="0" smtClean="0"/>
              <a:t>Búsqueda Incremental de Estado de Creencia [123…8]</a:t>
            </a:r>
          </a:p>
          <a:p>
            <a:pPr lvl="1"/>
            <a:r>
              <a:rPr lang="es-PA" dirty="0" smtClean="0"/>
              <a:t>Luego encontrar una solución que funcione para todos</a:t>
            </a:r>
          </a:p>
          <a:p>
            <a:pPr lvl="1"/>
            <a:r>
              <a:rPr lang="es-PA" dirty="0" err="1" smtClean="0"/>
              <a:t>Ejm</a:t>
            </a:r>
            <a:r>
              <a:rPr lang="es-PA" dirty="0" smtClean="0"/>
              <a:t>: AND-OR (pero de una solución)</a:t>
            </a:r>
          </a:p>
          <a:p>
            <a:pPr lvl="1"/>
            <a:r>
              <a:rPr lang="es-PA" dirty="0" smtClean="0"/>
              <a:t>Ventaja:  Detecta falla rápidamente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9421" y="158872"/>
            <a:ext cx="3570514" cy="1312481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9200" y="4052651"/>
            <a:ext cx="3352800" cy="275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990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 smtClean="0"/>
              <a:t>Más allá de la búsqueda clásica</a:t>
            </a:r>
            <a:br>
              <a:rPr lang="es-PA" sz="3600" dirty="0" smtClean="0"/>
            </a:br>
            <a:r>
              <a:rPr lang="es-PA" sz="3200" dirty="0" smtClean="0"/>
              <a:t>Búsqueda Con Observaciones Parciales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0" y="1471353"/>
            <a:ext cx="11767749" cy="5181374"/>
          </a:xfrm>
        </p:spPr>
        <p:txBody>
          <a:bodyPr>
            <a:normAutofit fontScale="92500" lnSpcReduction="10000"/>
          </a:bodyPr>
          <a:lstStyle/>
          <a:p>
            <a:r>
              <a:rPr lang="es-PA" dirty="0" smtClean="0"/>
              <a:t>Agente con observaciones parciales (como se hace normalmente)</a:t>
            </a:r>
          </a:p>
          <a:p>
            <a:pPr lvl="1"/>
            <a:r>
              <a:rPr lang="es-PA" dirty="0" smtClean="0"/>
              <a:t>Se formula el problema</a:t>
            </a:r>
          </a:p>
          <a:p>
            <a:pPr lvl="1"/>
            <a:r>
              <a:rPr lang="es-PA" dirty="0" smtClean="0"/>
              <a:t>Usamos un algoritmo (AND-OR-GRAPH)</a:t>
            </a:r>
          </a:p>
          <a:p>
            <a:pPr lvl="1"/>
            <a:r>
              <a:rPr lang="es-PA" dirty="0" smtClean="0"/>
              <a:t>Ejecutamos la solución</a:t>
            </a:r>
          </a:p>
          <a:p>
            <a:pPr lvl="1"/>
            <a:r>
              <a:rPr lang="es-PA" dirty="0" smtClean="0"/>
              <a:t>La solución es a base de </a:t>
            </a:r>
            <a:r>
              <a:rPr lang="es-PA" dirty="0" err="1" smtClean="0"/>
              <a:t>if-else-elsif</a:t>
            </a:r>
            <a:endParaRPr lang="es-PA" dirty="0" smtClean="0"/>
          </a:p>
          <a:p>
            <a:pPr lvl="1"/>
            <a:r>
              <a:rPr lang="es-PA" dirty="0" smtClean="0"/>
              <a:t>Mantener su creencia en los </a:t>
            </a:r>
            <a:r>
              <a:rPr lang="es-PA" dirty="0" err="1" smtClean="0"/>
              <a:t>perceptos</a:t>
            </a:r>
            <a:endParaRPr lang="es-PA" dirty="0" smtClean="0"/>
          </a:p>
          <a:p>
            <a:r>
              <a:rPr lang="es-PA" dirty="0" smtClean="0"/>
              <a:t>Para parcialmente observable</a:t>
            </a:r>
          </a:p>
          <a:p>
            <a:pPr lvl="1"/>
            <a:r>
              <a:rPr lang="es-PA" dirty="0" smtClean="0"/>
              <a:t>Mantenemos al menos uno de los </a:t>
            </a:r>
            <a:r>
              <a:rPr lang="es-PA" dirty="0" err="1" smtClean="0"/>
              <a:t>perceptos</a:t>
            </a:r>
            <a:r>
              <a:rPr lang="es-PA" dirty="0" smtClean="0"/>
              <a:t> (</a:t>
            </a:r>
            <a:r>
              <a:rPr lang="es-PA" dirty="0" err="1" smtClean="0"/>
              <a:t>asi</a:t>
            </a:r>
            <a:r>
              <a:rPr lang="es-PA" dirty="0" smtClean="0"/>
              <a:t> operan sistemas inteligentes)</a:t>
            </a:r>
          </a:p>
          <a:p>
            <a:pPr lvl="1"/>
            <a:r>
              <a:rPr lang="es-PA" dirty="0" smtClean="0"/>
              <a:t>Varias </a:t>
            </a:r>
            <a:r>
              <a:rPr lang="es-PA" dirty="0" err="1" smtClean="0"/>
              <a:t>fascetas</a:t>
            </a:r>
            <a:r>
              <a:rPr lang="es-PA" dirty="0" smtClean="0"/>
              <a:t> (monitoreo, filtrado, estimación de estado)</a:t>
            </a:r>
          </a:p>
          <a:p>
            <a:pPr lvl="2"/>
            <a:r>
              <a:rPr lang="es-PA" dirty="0" smtClean="0"/>
              <a:t>Son funciones recursivas (</a:t>
            </a:r>
            <a:r>
              <a:rPr lang="es-PA" dirty="0" err="1" smtClean="0"/>
              <a:t>Kalman</a:t>
            </a:r>
            <a:r>
              <a:rPr lang="es-PA" dirty="0" smtClean="0"/>
              <a:t>, </a:t>
            </a:r>
            <a:r>
              <a:rPr lang="es-PA" dirty="0" err="1" smtClean="0"/>
              <a:t>p.e</a:t>
            </a:r>
            <a:r>
              <a:rPr lang="es-PA" dirty="0" smtClean="0"/>
              <a:t>.)</a:t>
            </a:r>
          </a:p>
          <a:p>
            <a:pPr lvl="1"/>
            <a:r>
              <a:rPr lang="es-PA" dirty="0" smtClean="0"/>
              <a:t>Las computaciones son en tiempo real</a:t>
            </a:r>
          </a:p>
          <a:p>
            <a:pPr lvl="1"/>
            <a:r>
              <a:rPr lang="es-PA" dirty="0" smtClean="0"/>
              <a:t>Son estocásticas</a:t>
            </a:r>
          </a:p>
          <a:p>
            <a:pPr lvl="1"/>
            <a:r>
              <a:rPr lang="es-PA" dirty="0" err="1" smtClean="0"/>
              <a:t>Ejm</a:t>
            </a:r>
            <a:r>
              <a:rPr lang="es-PA" dirty="0" smtClean="0"/>
              <a:t>: Localización del Robot</a:t>
            </a:r>
          </a:p>
          <a:p>
            <a:pPr lvl="2"/>
            <a:r>
              <a:rPr lang="es-PA" dirty="0" smtClean="0"/>
              <a:t>Dado un mapa sabemos donde estamos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2641" y="1876052"/>
            <a:ext cx="5867157" cy="1955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109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 smtClean="0"/>
              <a:t>Más allá de la búsqueda clásica</a:t>
            </a:r>
            <a:br>
              <a:rPr lang="es-PA" sz="3600" dirty="0" smtClean="0"/>
            </a:br>
            <a:r>
              <a:rPr lang="es-PA" sz="3200" dirty="0" smtClean="0"/>
              <a:t>Búsqueda Con Observaciones Parciales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0" y="1471353"/>
            <a:ext cx="11767749" cy="5181374"/>
          </a:xfrm>
        </p:spPr>
        <p:txBody>
          <a:bodyPr>
            <a:normAutofit lnSpcReduction="10000"/>
          </a:bodyPr>
          <a:lstStyle/>
          <a:p>
            <a:r>
              <a:rPr lang="es-PA" dirty="0" smtClean="0"/>
              <a:t>Localización!:</a:t>
            </a:r>
          </a:p>
          <a:p>
            <a:pPr lvl="1"/>
            <a:r>
              <a:rPr lang="es-PA" dirty="0" smtClean="0"/>
              <a:t>Robot en el mapa conocido</a:t>
            </a:r>
          </a:p>
          <a:p>
            <a:pPr lvl="1"/>
            <a:r>
              <a:rPr lang="es-PA" dirty="0" smtClean="0"/>
              <a:t>Tiene sonares (4) que dicen cuando hay obstáculos</a:t>
            </a:r>
          </a:p>
          <a:p>
            <a:pPr lvl="1"/>
            <a:r>
              <a:rPr lang="es-PA" dirty="0" smtClean="0"/>
              <a:t>Paredes son zonas oscuras</a:t>
            </a:r>
          </a:p>
          <a:p>
            <a:pPr lvl="1"/>
            <a:r>
              <a:rPr lang="es-PA" dirty="0" smtClean="0"/>
              <a:t>Asumimos data perfecta de sensores y mapa</a:t>
            </a:r>
          </a:p>
          <a:p>
            <a:pPr lvl="1"/>
            <a:r>
              <a:rPr lang="es-PA" dirty="0" smtClean="0"/>
              <a:t>El sistema de movimiento no sirve bien</a:t>
            </a:r>
          </a:p>
          <a:p>
            <a:pPr lvl="1"/>
            <a:r>
              <a:rPr lang="es-PA" dirty="0" smtClean="0"/>
              <a:t>Determinar la posición del robot!</a:t>
            </a:r>
          </a:p>
          <a:p>
            <a:r>
              <a:rPr lang="es-PA" dirty="0" smtClean="0"/>
              <a:t>Al encenderse no se sabe donde está</a:t>
            </a:r>
          </a:p>
          <a:p>
            <a:r>
              <a:rPr lang="es-PA" dirty="0" smtClean="0"/>
              <a:t>Percibe NSO</a:t>
            </a:r>
          </a:p>
          <a:p>
            <a:r>
              <a:rPr lang="es-PA" dirty="0" smtClean="0"/>
              <a:t>Actualizar el agente (fig. </a:t>
            </a:r>
            <a:r>
              <a:rPr lang="es-PA" dirty="0" err="1" smtClean="0"/>
              <a:t>sup</a:t>
            </a:r>
            <a:r>
              <a:rPr lang="es-PA" dirty="0" smtClean="0"/>
              <a:t>)</a:t>
            </a:r>
          </a:p>
          <a:p>
            <a:r>
              <a:rPr lang="es-PA" dirty="0" smtClean="0"/>
              <a:t>Nos movemos y predecimos donde estamos</a:t>
            </a:r>
            <a:endParaRPr lang="es-PA" dirty="0"/>
          </a:p>
          <a:p>
            <a:r>
              <a:rPr lang="es-PA" dirty="0" smtClean="0"/>
              <a:t>Percibe NS</a:t>
            </a:r>
          </a:p>
          <a:p>
            <a:r>
              <a:rPr lang="es-PA" dirty="0" smtClean="0"/>
              <a:t>Actualiza el agente (fig. </a:t>
            </a:r>
            <a:r>
              <a:rPr lang="es-PA" dirty="0" err="1" smtClean="0"/>
              <a:t>inf</a:t>
            </a:r>
            <a:r>
              <a:rPr lang="es-PA" dirty="0" smtClean="0"/>
              <a:t>)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4778" y="3061483"/>
            <a:ext cx="5425621" cy="3591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101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 smtClean="0"/>
              <a:t>Más allá de la búsqueda clásica</a:t>
            </a:r>
            <a:br>
              <a:rPr lang="es-PA" sz="3600" dirty="0" smtClean="0"/>
            </a:br>
            <a:r>
              <a:rPr lang="es-PA" sz="3200" dirty="0" smtClean="0"/>
              <a:t>Búsqueda Con Observaciones Parciales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0" y="1471353"/>
            <a:ext cx="11767749" cy="5181374"/>
          </a:xfrm>
        </p:spPr>
        <p:txBody>
          <a:bodyPr>
            <a:normAutofit/>
          </a:bodyPr>
          <a:lstStyle/>
          <a:p>
            <a:r>
              <a:rPr lang="es-PA" dirty="0" smtClean="0"/>
              <a:t>Hasta ahora en algoritmos de localización offline</a:t>
            </a:r>
          </a:p>
          <a:p>
            <a:pPr lvl="1"/>
            <a:r>
              <a:rPr lang="es-PA" dirty="0" smtClean="0"/>
              <a:t>Completan la solución antes de tener conocimiento del </a:t>
            </a:r>
            <a:r>
              <a:rPr lang="es-PA" dirty="0" err="1" smtClean="0"/>
              <a:t>micromundo</a:t>
            </a:r>
            <a:endParaRPr lang="es-PA" dirty="0" smtClean="0"/>
          </a:p>
          <a:p>
            <a:r>
              <a:rPr lang="es-PA" dirty="0" smtClean="0"/>
              <a:t>Agentes online</a:t>
            </a:r>
          </a:p>
          <a:p>
            <a:pPr lvl="1"/>
            <a:r>
              <a:rPr lang="es-PA" dirty="0" smtClean="0"/>
              <a:t>Realizan un movimiento y luego predice lugar</a:t>
            </a:r>
          </a:p>
          <a:p>
            <a:r>
              <a:rPr lang="es-PA" dirty="0" smtClean="0"/>
              <a:t>Ventajas (online)</a:t>
            </a:r>
          </a:p>
          <a:p>
            <a:pPr lvl="1"/>
            <a:r>
              <a:rPr lang="es-PA" dirty="0" smtClean="0"/>
              <a:t>Donde el ambiente penaliza las acciones y computacionalmente es fuerte (mucho tiempo)</a:t>
            </a:r>
          </a:p>
          <a:p>
            <a:pPr lvl="1"/>
            <a:r>
              <a:rPr lang="es-PA" dirty="0" smtClean="0"/>
              <a:t>Recomendado para ambientes no conocidos</a:t>
            </a:r>
          </a:p>
          <a:p>
            <a:pPr lvl="1"/>
            <a:r>
              <a:rPr lang="es-PA" dirty="0" smtClean="0"/>
              <a:t>Problema de exploración</a:t>
            </a:r>
          </a:p>
          <a:p>
            <a:pPr lvl="2"/>
            <a:r>
              <a:rPr lang="es-PA" dirty="0" smtClean="0"/>
              <a:t>Ver DARPA </a:t>
            </a:r>
            <a:r>
              <a:rPr lang="es-PA" dirty="0" err="1" smtClean="0"/>
              <a:t>Subterrain</a:t>
            </a:r>
            <a:r>
              <a:rPr lang="es-PA" dirty="0" smtClean="0"/>
              <a:t> </a:t>
            </a:r>
            <a:r>
              <a:rPr lang="es-PA" dirty="0" err="1" smtClean="0"/>
              <a:t>Challenge</a:t>
            </a:r>
            <a:r>
              <a:rPr lang="es-PA" dirty="0" smtClean="0"/>
              <a:t> 2019!!!</a:t>
            </a:r>
          </a:p>
        </p:txBody>
      </p:sp>
    </p:spTree>
    <p:extLst>
      <p:ext uri="{BB962C8B-B14F-4D97-AF65-F5344CB8AC3E}">
        <p14:creationId xmlns:p14="http://schemas.microsoft.com/office/powerpoint/2010/main" val="427800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 smtClean="0"/>
              <a:t>Más allá de la búsqueda clásica</a:t>
            </a:r>
            <a:br>
              <a:rPr lang="es-PA" sz="3600" dirty="0" smtClean="0"/>
            </a:br>
            <a:r>
              <a:rPr lang="es-PA" sz="3200" dirty="0" smtClean="0"/>
              <a:t>Búsqueda En Línea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0" y="1471353"/>
            <a:ext cx="11767749" cy="5181374"/>
          </a:xfrm>
        </p:spPr>
        <p:txBody>
          <a:bodyPr>
            <a:normAutofit/>
          </a:bodyPr>
          <a:lstStyle/>
          <a:p>
            <a:r>
              <a:rPr lang="es-PA" dirty="0" smtClean="0"/>
              <a:t>Como comentamos, acciones primero! Luego computación.</a:t>
            </a:r>
          </a:p>
          <a:p>
            <a:r>
              <a:rPr lang="es-PA" dirty="0" smtClean="0"/>
              <a:t>Ambiente observable</a:t>
            </a:r>
            <a:r>
              <a:rPr lang="es-PA" dirty="0"/>
              <a:t> </a:t>
            </a:r>
            <a:r>
              <a:rPr lang="es-PA" dirty="0" smtClean="0"/>
              <a:t>Y conoce</a:t>
            </a:r>
          </a:p>
          <a:p>
            <a:pPr lvl="1"/>
            <a:r>
              <a:rPr lang="es-PA" dirty="0" smtClean="0"/>
              <a:t>Acciones</a:t>
            </a:r>
          </a:p>
          <a:p>
            <a:pPr lvl="1"/>
            <a:r>
              <a:rPr lang="es-PA" dirty="0" smtClean="0"/>
              <a:t>Función de costo</a:t>
            </a:r>
          </a:p>
          <a:p>
            <a:pPr lvl="1"/>
            <a:r>
              <a:rPr lang="es-PA" dirty="0" smtClean="0"/>
              <a:t>Estado objetivo (sin embargo no puede saber su solución)</a:t>
            </a:r>
          </a:p>
          <a:p>
            <a:r>
              <a:rPr lang="es-PA" dirty="0" err="1" smtClean="0"/>
              <a:t>Ejm</a:t>
            </a:r>
            <a:r>
              <a:rPr lang="es-PA" dirty="0" smtClean="0"/>
              <a:t>: Fig. El agente no sabrá sin moverse que de Arriba = (1,1) lleva a (1,2) o Abajo = (1,1) </a:t>
            </a:r>
          </a:p>
          <a:p>
            <a:pPr lvl="1"/>
            <a:r>
              <a:rPr lang="es-PA" dirty="0" smtClean="0"/>
              <a:t>Debe tener una heurística que calcule la distancia (inicio-fin)</a:t>
            </a:r>
          </a:p>
          <a:p>
            <a:pPr lvl="2"/>
            <a:r>
              <a:rPr lang="es-PA" dirty="0" smtClean="0"/>
              <a:t>Distancia Manhattan, </a:t>
            </a:r>
            <a:r>
              <a:rPr lang="es-PA" dirty="0" err="1" smtClean="0"/>
              <a:t>p.e</a:t>
            </a:r>
            <a:r>
              <a:rPr lang="es-PA" dirty="0" smtClean="0"/>
              <a:t>.</a:t>
            </a:r>
          </a:p>
          <a:p>
            <a:pPr lvl="1"/>
            <a:r>
              <a:rPr lang="es-PA" dirty="0" smtClean="0"/>
              <a:t>El objetivo es minimizar el costo (distancia)</a:t>
            </a:r>
          </a:p>
          <a:p>
            <a:pPr lvl="1"/>
            <a:r>
              <a:rPr lang="es-PA" dirty="0" smtClean="0"/>
              <a:t>El costo total del camino también</a:t>
            </a:r>
          </a:p>
          <a:p>
            <a:pPr lvl="1"/>
            <a:r>
              <a:rPr lang="es-PA" dirty="0" smtClean="0"/>
              <a:t>Radio competitivo = camino que sigue el robot vs el camino óptimo</a:t>
            </a:r>
          </a:p>
          <a:p>
            <a:pPr lvl="2"/>
            <a:r>
              <a:rPr lang="es-PA" dirty="0" smtClean="0"/>
              <a:t>Debe ser lo menor posible</a:t>
            </a:r>
          </a:p>
          <a:p>
            <a:endParaRPr lang="es-PA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5636" y="278914"/>
            <a:ext cx="2384878" cy="2384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474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 smtClean="0"/>
              <a:t>Top 10 Compañías con Fallos en uso con la IA</a:t>
            </a:r>
            <a:endParaRPr lang="es-PA" dirty="0"/>
          </a:p>
        </p:txBody>
      </p:sp>
      <p:sp>
        <p:nvSpPr>
          <p:cNvPr id="4" name="Rectangle 3"/>
          <p:cNvSpPr/>
          <p:nvPr/>
        </p:nvSpPr>
        <p:spPr>
          <a:xfrm>
            <a:off x="9423213" y="6448069"/>
            <a:ext cx="26388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/>
              <a:t>https://bit.ly/2BcMzpc</a:t>
            </a:r>
          </a:p>
        </p:txBody>
      </p:sp>
      <p:sp>
        <p:nvSpPr>
          <p:cNvPr id="8" name="Marcador de contenido 2"/>
          <p:cNvSpPr txBox="1">
            <a:spLocks/>
          </p:cNvSpPr>
          <p:nvPr/>
        </p:nvSpPr>
        <p:spPr>
          <a:xfrm>
            <a:off x="294658" y="2020052"/>
            <a:ext cx="10959535" cy="461847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b="1" i="1" dirty="0" smtClean="0"/>
              <a:t>04 – Robot de LG, </a:t>
            </a:r>
            <a:r>
              <a:rPr lang="es-PA" b="1" i="1" dirty="0" err="1" smtClean="0"/>
              <a:t>Cloi</a:t>
            </a:r>
            <a:r>
              <a:rPr lang="es-PA" b="1" i="1" dirty="0" smtClean="0"/>
              <a:t>, se pone nervioso en </a:t>
            </a:r>
            <a:r>
              <a:rPr lang="es-PA" b="1" i="1" smtClean="0"/>
              <a:t>su presentación</a:t>
            </a:r>
            <a:endParaRPr lang="en-US" b="1" dirty="0"/>
          </a:p>
          <a:p>
            <a:pPr lvl="1"/>
            <a:r>
              <a:rPr lang="es-PA" dirty="0" smtClean="0"/>
              <a:t>Presentado por LG en el CES 2018</a:t>
            </a:r>
          </a:p>
          <a:p>
            <a:pPr lvl="1"/>
            <a:r>
              <a:rPr lang="es-PA" dirty="0" smtClean="0"/>
              <a:t>Asistente de Tiempo Real en Casa, responde a comandos de voz</a:t>
            </a:r>
          </a:p>
          <a:p>
            <a:pPr lvl="1"/>
            <a:r>
              <a:rPr lang="es-PA" dirty="0" smtClean="0"/>
              <a:t>Problema:</a:t>
            </a:r>
          </a:p>
          <a:p>
            <a:pPr lvl="2"/>
            <a:r>
              <a:rPr lang="es-PA" dirty="0" smtClean="0"/>
              <a:t>Al presentarse en el escenario</a:t>
            </a:r>
          </a:p>
          <a:p>
            <a:pPr lvl="2"/>
            <a:r>
              <a:rPr lang="es-PA" dirty="0" smtClean="0"/>
              <a:t>Comandos de voz no ejecutaban acciones</a:t>
            </a:r>
          </a:p>
          <a:p>
            <a:pPr lvl="2"/>
            <a:r>
              <a:rPr lang="es-PA" dirty="0" smtClean="0"/>
              <a:t>Solo hacia silencio</a:t>
            </a:r>
          </a:p>
          <a:p>
            <a:r>
              <a:rPr lang="es-PA" b="1" i="1" dirty="0" smtClean="0"/>
              <a:t>03 </a:t>
            </a:r>
            <a:r>
              <a:rPr lang="es-PA" b="1" i="1" dirty="0"/>
              <a:t>– </a:t>
            </a:r>
            <a:r>
              <a:rPr lang="es-PA" b="1" i="1" dirty="0" smtClean="0"/>
              <a:t>Boston Dynamics Atlas </a:t>
            </a:r>
            <a:r>
              <a:rPr lang="es-PA" b="1" i="1" dirty="0" err="1" smtClean="0"/>
              <a:t>Bloopers</a:t>
            </a:r>
            <a:endParaRPr lang="es-PA" b="1" i="1" dirty="0"/>
          </a:p>
          <a:p>
            <a:pPr lvl="1"/>
            <a:r>
              <a:rPr lang="es-PA" dirty="0" err="1" smtClean="0"/>
              <a:t>Robotica</a:t>
            </a:r>
            <a:r>
              <a:rPr lang="es-PA" dirty="0" smtClean="0"/>
              <a:t> y Control Avanzado</a:t>
            </a:r>
          </a:p>
          <a:p>
            <a:pPr lvl="1"/>
            <a:r>
              <a:rPr lang="es-PA" dirty="0" smtClean="0"/>
              <a:t>Robot Atlas, Spot, </a:t>
            </a:r>
            <a:r>
              <a:rPr lang="es-PA" dirty="0" err="1" smtClean="0"/>
              <a:t>SpotMini</a:t>
            </a:r>
            <a:r>
              <a:rPr lang="es-PA" dirty="0" smtClean="0"/>
              <a:t>, </a:t>
            </a:r>
            <a:r>
              <a:rPr lang="es-PA" dirty="0" err="1" smtClean="0"/>
              <a:t>Flea</a:t>
            </a:r>
            <a:r>
              <a:rPr lang="es-PA" dirty="0" smtClean="0"/>
              <a:t>, etc.</a:t>
            </a:r>
            <a:endParaRPr lang="es-PA" dirty="0"/>
          </a:p>
          <a:p>
            <a:pPr lvl="1"/>
            <a:r>
              <a:rPr lang="es-PA" dirty="0" smtClean="0"/>
              <a:t>Problema</a:t>
            </a:r>
            <a:r>
              <a:rPr lang="es-PA" dirty="0"/>
              <a:t>:</a:t>
            </a:r>
          </a:p>
          <a:p>
            <a:pPr lvl="2"/>
            <a:r>
              <a:rPr lang="es-PA" dirty="0" smtClean="0"/>
              <a:t>Atlas no pudo hacer el demo de levantar la caja en su debut en el congreso de ciencia</a:t>
            </a:r>
          </a:p>
        </p:txBody>
      </p:sp>
      <p:pic>
        <p:nvPicPr>
          <p:cNvPr id="9218" name="Picture 2" descr="Image result for LG CLOI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0858" y="1462360"/>
            <a:ext cx="2930962" cy="195702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https://miro.medium.com/max/920/0*mGZ4jFrCN2sZcci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5749" y="4100455"/>
            <a:ext cx="2501180" cy="166654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1596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 smtClean="0"/>
              <a:t>Más allá de la búsqueda clásica</a:t>
            </a:r>
            <a:br>
              <a:rPr lang="es-PA" sz="3600" dirty="0" smtClean="0"/>
            </a:br>
            <a:r>
              <a:rPr lang="es-PA" sz="3200" dirty="0" smtClean="0"/>
              <a:t>Búsqueda En Línea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0" y="1471353"/>
            <a:ext cx="11767749" cy="5181374"/>
          </a:xfrm>
        </p:spPr>
        <p:txBody>
          <a:bodyPr>
            <a:normAutofit/>
          </a:bodyPr>
          <a:lstStyle/>
          <a:p>
            <a:r>
              <a:rPr lang="es-PA" dirty="0" smtClean="0"/>
              <a:t>A veces hay soluciones irreversibles (caminos infinitos)</a:t>
            </a:r>
          </a:p>
          <a:p>
            <a:pPr lvl="1"/>
            <a:r>
              <a:rPr lang="es-PA" dirty="0" smtClean="0"/>
              <a:t>La acción no nos da </a:t>
            </a:r>
            <a:r>
              <a:rPr lang="es-PA" dirty="0" err="1" smtClean="0"/>
              <a:t>seguimento</a:t>
            </a:r>
            <a:r>
              <a:rPr lang="es-PA" dirty="0" smtClean="0"/>
              <a:t> de acciones previas</a:t>
            </a:r>
          </a:p>
          <a:p>
            <a:pPr lvl="1"/>
            <a:r>
              <a:rPr lang="es-PA" dirty="0" smtClean="0"/>
              <a:t>Queda en un callejón sin salida</a:t>
            </a:r>
          </a:p>
          <a:p>
            <a:pPr lvl="2"/>
            <a:r>
              <a:rPr lang="es-PA" dirty="0" err="1" smtClean="0"/>
              <a:t>Ningun</a:t>
            </a:r>
            <a:r>
              <a:rPr lang="es-PA" dirty="0" smtClean="0"/>
              <a:t> algoritmo se salva de esto tampoco!!!</a:t>
            </a:r>
          </a:p>
          <a:p>
            <a:r>
              <a:rPr lang="es-PA" dirty="0" smtClean="0"/>
              <a:t>Considere la figura</a:t>
            </a:r>
          </a:p>
          <a:p>
            <a:pPr lvl="1"/>
            <a:r>
              <a:rPr lang="es-PA" dirty="0" smtClean="0"/>
              <a:t>Dos espacios estados sin salida</a:t>
            </a:r>
          </a:p>
          <a:p>
            <a:pPr lvl="1"/>
            <a:r>
              <a:rPr lang="es-PA" dirty="0" smtClean="0"/>
              <a:t>Los dos espacios lucen idénticos</a:t>
            </a:r>
          </a:p>
          <a:p>
            <a:pPr lvl="1"/>
            <a:r>
              <a:rPr lang="es-PA" dirty="0" smtClean="0"/>
              <a:t>Debe hacer las mismas decisiones en ambos</a:t>
            </a:r>
          </a:p>
          <a:p>
            <a:pPr lvl="2"/>
            <a:r>
              <a:rPr lang="es-PA" dirty="0" smtClean="0"/>
              <a:t>Argumento adversario</a:t>
            </a:r>
          </a:p>
          <a:p>
            <a:pPr lvl="1"/>
            <a:r>
              <a:rPr lang="es-PA" dirty="0" smtClean="0"/>
              <a:t>Difíciles para exploración de robots</a:t>
            </a:r>
          </a:p>
          <a:p>
            <a:pPr lvl="2"/>
            <a:r>
              <a:rPr lang="es-PA" dirty="0" smtClean="0"/>
              <a:t>Escaleras, Rampas, Calles de un solo sentido, etc.</a:t>
            </a:r>
          </a:p>
          <a:p>
            <a:pPr lvl="1"/>
            <a:r>
              <a:rPr lang="es-PA" dirty="0" smtClean="0"/>
              <a:t>Aún siendo explorables y conocidos no se puede garantizar una razón competitiva</a:t>
            </a:r>
          </a:p>
          <a:p>
            <a:pPr lvl="1"/>
            <a:r>
              <a:rPr lang="es-PA" dirty="0" smtClean="0"/>
              <a:t>Asumimos solo que es explorable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7595" y="2121320"/>
            <a:ext cx="5534405" cy="2891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310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 smtClean="0"/>
              <a:t>Más allá de la búsqueda clásica</a:t>
            </a:r>
            <a:br>
              <a:rPr lang="es-PA" sz="3600" dirty="0" smtClean="0"/>
            </a:br>
            <a:r>
              <a:rPr lang="es-PA" sz="3200" dirty="0" smtClean="0"/>
              <a:t>Agentes de Búsqueda En Línea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0" y="1471353"/>
            <a:ext cx="11767749" cy="5181374"/>
          </a:xfrm>
        </p:spPr>
        <p:txBody>
          <a:bodyPr>
            <a:normAutofit/>
          </a:bodyPr>
          <a:lstStyle/>
          <a:p>
            <a:r>
              <a:rPr lang="es-PA" dirty="0" smtClean="0"/>
              <a:t>Cada acción recibe nuevamente un </a:t>
            </a:r>
            <a:r>
              <a:rPr lang="es-PA" dirty="0" err="1" smtClean="0"/>
              <a:t>percepto</a:t>
            </a:r>
            <a:endParaRPr lang="es-PA" dirty="0" smtClean="0"/>
          </a:p>
          <a:p>
            <a:r>
              <a:rPr lang="es-PA" dirty="0" smtClean="0"/>
              <a:t>Podemos aumentar el mapa del entorno</a:t>
            </a:r>
          </a:p>
          <a:p>
            <a:r>
              <a:rPr lang="es-PA" dirty="0" smtClean="0"/>
              <a:t>El mapa actual nos ayuda a decidir donde ir después</a:t>
            </a:r>
          </a:p>
          <a:p>
            <a:r>
              <a:rPr lang="es-PA" dirty="0" smtClean="0"/>
              <a:t>A* (algoritmo offline), expande los nodos y los subsiguientes</a:t>
            </a:r>
            <a:r>
              <a:rPr lang="es-PA" dirty="0"/>
              <a:t> </a:t>
            </a:r>
            <a:r>
              <a:rPr lang="es-PA" dirty="0" smtClean="0"/>
              <a:t>hasta encontrar solución </a:t>
            </a:r>
            <a:r>
              <a:rPr lang="es-PA" dirty="0" err="1" smtClean="0"/>
              <a:t>ópt.</a:t>
            </a:r>
            <a:endParaRPr lang="es-PA" dirty="0" smtClean="0"/>
          </a:p>
          <a:p>
            <a:r>
              <a:rPr lang="es-PA" dirty="0" smtClean="0"/>
              <a:t>Un algoritmo online descubre estos sucesores</a:t>
            </a:r>
          </a:p>
          <a:p>
            <a:r>
              <a:rPr lang="es-PA" dirty="0" smtClean="0"/>
              <a:t>Podemos usar </a:t>
            </a:r>
            <a:r>
              <a:rPr lang="es-PA" dirty="0" err="1" smtClean="0"/>
              <a:t>Depth-First</a:t>
            </a:r>
            <a:r>
              <a:rPr lang="es-PA" dirty="0" smtClean="0"/>
              <a:t> </a:t>
            </a:r>
            <a:r>
              <a:rPr lang="es-PA" dirty="0" err="1" smtClean="0"/>
              <a:t>Search</a:t>
            </a:r>
            <a:r>
              <a:rPr lang="es-PA" dirty="0" smtClean="0"/>
              <a:t>, pero online</a:t>
            </a:r>
          </a:p>
          <a:p>
            <a:pPr lvl="1"/>
            <a:r>
              <a:rPr lang="es-PA" dirty="0" smtClean="0"/>
              <a:t>El agente almacena una tabla de RESULT</a:t>
            </a:r>
          </a:p>
          <a:p>
            <a:pPr lvl="2"/>
            <a:r>
              <a:rPr lang="es-PA" dirty="0" smtClean="0"/>
              <a:t>Estado actual y acciones</a:t>
            </a:r>
          </a:p>
          <a:p>
            <a:pPr lvl="1"/>
            <a:r>
              <a:rPr lang="es-PA" dirty="0" smtClean="0"/>
              <a:t>El agente intenta esta acción</a:t>
            </a:r>
          </a:p>
          <a:p>
            <a:pPr lvl="1"/>
            <a:r>
              <a:rPr lang="es-PA" dirty="0" smtClean="0"/>
              <a:t>Si ya intento todas las acciones viene el problema</a:t>
            </a:r>
          </a:p>
          <a:p>
            <a:pPr lvl="2"/>
            <a:r>
              <a:rPr lang="es-PA" dirty="0" smtClean="0"/>
              <a:t>Asume las tareas completadas</a:t>
            </a:r>
          </a:p>
          <a:p>
            <a:pPr lvl="1"/>
            <a:r>
              <a:rPr lang="es-PA" dirty="0" smtClean="0"/>
              <a:t>Como es online tiene tracking físico del </a:t>
            </a:r>
            <a:r>
              <a:rPr lang="es-PA" dirty="0" err="1" smtClean="0"/>
              <a:t>percepto</a:t>
            </a:r>
            <a:endParaRPr lang="es-PA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7671" y="3184977"/>
            <a:ext cx="5464330" cy="3244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638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 smtClean="0"/>
              <a:t>Más allá de la búsqueda clásica</a:t>
            </a:r>
            <a:br>
              <a:rPr lang="es-PA" sz="3600" dirty="0" smtClean="0"/>
            </a:br>
            <a:r>
              <a:rPr lang="es-PA" sz="3200" dirty="0" smtClean="0"/>
              <a:t>Búsqueda En Línea Local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0" y="1471353"/>
            <a:ext cx="11767749" cy="5181374"/>
          </a:xfrm>
        </p:spPr>
        <p:txBody>
          <a:bodyPr>
            <a:normAutofit/>
          </a:bodyPr>
          <a:lstStyle/>
          <a:p>
            <a:r>
              <a:rPr lang="es-PA" dirty="0" smtClean="0"/>
              <a:t>Buscan tener expansión del nodo localmente (</a:t>
            </a:r>
            <a:r>
              <a:rPr lang="es-PA" dirty="0" err="1" smtClean="0"/>
              <a:t>hill-climbing</a:t>
            </a:r>
            <a:r>
              <a:rPr lang="es-PA" dirty="0" smtClean="0"/>
              <a:t>, DFS)</a:t>
            </a:r>
          </a:p>
          <a:p>
            <a:pPr lvl="1"/>
            <a:r>
              <a:rPr lang="es-PA" dirty="0" smtClean="0"/>
              <a:t>Como mantienen un solo estado en memoria es un algoritmo online!</a:t>
            </a:r>
          </a:p>
          <a:p>
            <a:pPr lvl="1"/>
            <a:r>
              <a:rPr lang="es-PA" dirty="0" smtClean="0"/>
              <a:t>Tiene el problema de máximo local, no es muy útil solo, hay que mezclarlo</a:t>
            </a:r>
          </a:p>
          <a:p>
            <a:pPr lvl="1"/>
            <a:r>
              <a:rPr lang="es-PA" dirty="0" smtClean="0"/>
              <a:t>Tampoco sirve con reinicios aleatorios</a:t>
            </a:r>
          </a:p>
          <a:p>
            <a:r>
              <a:rPr lang="es-PA" dirty="0" smtClean="0"/>
              <a:t>Caminos aleatorios en vez de reinicios aleatorios para explorar el ambiente!</a:t>
            </a:r>
          </a:p>
          <a:p>
            <a:pPr lvl="1"/>
            <a:r>
              <a:rPr lang="es-PA" dirty="0" smtClean="0"/>
              <a:t>Seleccionar una acción aleatoria del total de posibilidades</a:t>
            </a:r>
          </a:p>
          <a:p>
            <a:r>
              <a:rPr lang="es-PA" dirty="0" smtClean="0"/>
              <a:t>A un espacio finito </a:t>
            </a:r>
            <a:r>
              <a:rPr lang="es-PA" dirty="0" err="1" smtClean="0"/>
              <a:t>eventualemnte</a:t>
            </a:r>
            <a:r>
              <a:rPr lang="es-PA" dirty="0" smtClean="0"/>
              <a:t> completa el objetivo</a:t>
            </a:r>
            <a:endParaRPr lang="es-PA" dirty="0"/>
          </a:p>
          <a:p>
            <a:r>
              <a:rPr lang="es-PA" dirty="0" smtClean="0"/>
              <a:t>Puede ser lento (ver figura)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5836" y="5045495"/>
            <a:ext cx="7988183" cy="1607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 smtClean="0"/>
              <a:t>Más allá de la búsqueda clásica</a:t>
            </a:r>
            <a:br>
              <a:rPr lang="es-PA" sz="3600" dirty="0" smtClean="0"/>
            </a:br>
            <a:r>
              <a:rPr lang="es-PA" sz="3200" dirty="0" smtClean="0"/>
              <a:t>Búsqueda En Línea Local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0" y="1471353"/>
            <a:ext cx="11767749" cy="5181374"/>
          </a:xfrm>
        </p:spPr>
        <p:txBody>
          <a:bodyPr>
            <a:normAutofit/>
          </a:bodyPr>
          <a:lstStyle/>
          <a:p>
            <a:r>
              <a:rPr lang="es-PA" dirty="0" smtClean="0"/>
              <a:t>Otra manera es aumentar </a:t>
            </a:r>
            <a:r>
              <a:rPr lang="es-PA" dirty="0" err="1" smtClean="0"/>
              <a:t>hill-climbing</a:t>
            </a:r>
            <a:r>
              <a:rPr lang="es-PA" dirty="0" smtClean="0"/>
              <a:t> con memorias</a:t>
            </a:r>
          </a:p>
          <a:p>
            <a:pPr lvl="1"/>
            <a:r>
              <a:rPr lang="es-PA" dirty="0" smtClean="0"/>
              <a:t>Almacenar el estado actual </a:t>
            </a:r>
          </a:p>
          <a:p>
            <a:pPr lvl="1"/>
            <a:r>
              <a:rPr lang="es-PA" dirty="0" smtClean="0"/>
              <a:t>(a) El agente se encuentra atrapado en el mínimo local</a:t>
            </a:r>
          </a:p>
          <a:p>
            <a:pPr lvl="2"/>
            <a:r>
              <a:rPr lang="es-PA" dirty="0" smtClean="0"/>
              <a:t>Trata luego de estimar el camino óptimo dado el costo actual</a:t>
            </a:r>
          </a:p>
          <a:p>
            <a:pPr lvl="2"/>
            <a:r>
              <a:rPr lang="es-PA" dirty="0" smtClean="0"/>
              <a:t>En el estado 8, para el estado 2 (1 + 9) + (1 + 2) es mejor ir a la derecha</a:t>
            </a:r>
          </a:p>
          <a:p>
            <a:pPr lvl="1"/>
            <a:r>
              <a:rPr lang="es-PA" dirty="0" smtClean="0"/>
              <a:t>(b) Para ir al siguiente estado debe ir atrás y luego adelante (2 + 1)</a:t>
            </a:r>
          </a:p>
          <a:p>
            <a:r>
              <a:rPr lang="es-PA" dirty="0" smtClean="0"/>
              <a:t>Este agente es un “</a:t>
            </a:r>
            <a:r>
              <a:rPr lang="es-PA" dirty="0" err="1" smtClean="0"/>
              <a:t>Learning</a:t>
            </a:r>
            <a:r>
              <a:rPr lang="es-PA" dirty="0" smtClean="0"/>
              <a:t> Real-Time A*” LRTA*</a:t>
            </a:r>
          </a:p>
          <a:p>
            <a:pPr lvl="1"/>
            <a:r>
              <a:rPr lang="es-PA" dirty="0" smtClean="0"/>
              <a:t>Garantiza una solución en el ambiente explorable</a:t>
            </a:r>
          </a:p>
          <a:p>
            <a:pPr lvl="1"/>
            <a:r>
              <a:rPr lang="es-PA" dirty="0" smtClean="0"/>
              <a:t>A* a veces no completa los espacios estados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6874" y="3904343"/>
            <a:ext cx="5153525" cy="2559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645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 smtClean="0"/>
              <a:t>Más allá de la búsqueda clásica</a:t>
            </a:r>
            <a:br>
              <a:rPr lang="es-PA" sz="3600" dirty="0" smtClean="0"/>
            </a:br>
            <a:r>
              <a:rPr lang="es-PA" sz="3200" dirty="0" smtClean="0"/>
              <a:t>Aprendiendo en Búsqueda Online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0" y="1471353"/>
            <a:ext cx="11767749" cy="5181374"/>
          </a:xfrm>
        </p:spPr>
        <p:txBody>
          <a:bodyPr>
            <a:normAutofit/>
          </a:bodyPr>
          <a:lstStyle/>
          <a:p>
            <a:r>
              <a:rPr lang="es-PA" dirty="0" smtClean="0"/>
              <a:t>La ignorancia inicial de estos agentes son oportunidad de aprendizaje (algoritmo)</a:t>
            </a:r>
          </a:p>
          <a:p>
            <a:r>
              <a:rPr lang="es-PA" dirty="0" smtClean="0"/>
              <a:t>Se aprende un mapa del entorno</a:t>
            </a:r>
          </a:p>
          <a:p>
            <a:pPr lvl="1"/>
            <a:r>
              <a:rPr lang="es-PA" dirty="0" smtClean="0"/>
              <a:t>Se almacenan las experiencias</a:t>
            </a:r>
          </a:p>
          <a:p>
            <a:r>
              <a:rPr lang="es-PA" dirty="0" smtClean="0"/>
              <a:t>Adquiere estimación precisa del costo en cada acción</a:t>
            </a:r>
          </a:p>
          <a:p>
            <a:pPr lvl="1"/>
            <a:r>
              <a:rPr lang="es-PA" dirty="0" smtClean="0"/>
              <a:t>Realiza actualización de las reglas</a:t>
            </a:r>
          </a:p>
          <a:p>
            <a:pPr lvl="1"/>
            <a:r>
              <a:rPr lang="es-PA" dirty="0" smtClean="0"/>
              <a:t>Provee que el agente explore el espacio</a:t>
            </a:r>
          </a:p>
          <a:p>
            <a:r>
              <a:rPr lang="es-PA" dirty="0" smtClean="0"/>
              <a:t>El agente DFS online no es el mejor en el entorno, no sabe donde está parado</a:t>
            </a:r>
          </a:p>
        </p:txBody>
      </p:sp>
      <p:pic>
        <p:nvPicPr>
          <p:cNvPr id="7170" name="Picture 2" descr="Image result for reinforcement learning robo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0625" y="4395756"/>
            <a:ext cx="3495308" cy="2256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5796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72520" y="532028"/>
            <a:ext cx="6531428" cy="149271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PA" sz="7200" b="1" i="1" dirty="0" smtClean="0"/>
              <a:t>FINAL DÍA 4</a:t>
            </a:r>
          </a:p>
          <a:p>
            <a:pPr lvl="2"/>
            <a:endParaRPr lang="es-PA" dirty="0" smtClean="0"/>
          </a:p>
          <a:p>
            <a:pPr lvl="1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9423213" y="6448069"/>
            <a:ext cx="26388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/>
              <a:t>https://bit.ly/2BcMzpc</a:t>
            </a:r>
          </a:p>
        </p:txBody>
      </p:sp>
      <p:sp>
        <p:nvSpPr>
          <p:cNvPr id="2" name="Rectangle 1"/>
          <p:cNvSpPr/>
          <p:nvPr/>
        </p:nvSpPr>
        <p:spPr>
          <a:xfrm>
            <a:off x="372520" y="1946493"/>
            <a:ext cx="11804382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200" i="1" dirty="0">
                <a:solidFill>
                  <a:schemeClr val="tx1">
                    <a:lumMod val="85000"/>
                  </a:schemeClr>
                </a:solidFill>
                <a:latin typeface="helvetica neue"/>
              </a:rPr>
              <a:t>AI is everywhere. It's not that big, scary thing in the future. AI is here with us.</a:t>
            </a:r>
          </a:p>
          <a:p>
            <a:pPr algn="r"/>
            <a:r>
              <a:rPr lang="en-US" sz="7200" i="1" dirty="0">
                <a:solidFill>
                  <a:schemeClr val="tx1">
                    <a:lumMod val="85000"/>
                  </a:schemeClr>
                </a:solidFill>
                <a:latin typeface="helvetica neue"/>
              </a:rPr>
              <a:t>-</a:t>
            </a:r>
            <a:r>
              <a:rPr lang="en-US" sz="7200" i="1" dirty="0" err="1">
                <a:solidFill>
                  <a:schemeClr val="tx1">
                    <a:lumMod val="85000"/>
                  </a:schemeClr>
                </a:solidFill>
                <a:latin typeface="helvetica neue"/>
              </a:rPr>
              <a:t>Fei</a:t>
            </a:r>
            <a:r>
              <a:rPr lang="en-US" sz="7200" i="1" dirty="0">
                <a:solidFill>
                  <a:schemeClr val="tx1">
                    <a:lumMod val="85000"/>
                  </a:schemeClr>
                </a:solidFill>
                <a:latin typeface="helvetica neue"/>
              </a:rPr>
              <a:t> </a:t>
            </a:r>
            <a:r>
              <a:rPr lang="en-US" sz="7200" i="1" dirty="0" err="1">
                <a:solidFill>
                  <a:schemeClr val="tx1">
                    <a:lumMod val="85000"/>
                  </a:schemeClr>
                </a:solidFill>
                <a:latin typeface="helvetica neue"/>
              </a:rPr>
              <a:t>Fei</a:t>
            </a:r>
            <a:r>
              <a:rPr lang="en-US" sz="7200" i="1" dirty="0">
                <a:solidFill>
                  <a:schemeClr val="tx1">
                    <a:lumMod val="85000"/>
                  </a:schemeClr>
                </a:solidFill>
                <a:latin typeface="helvetica neue"/>
              </a:rPr>
              <a:t> Li</a:t>
            </a:r>
            <a:br>
              <a:rPr lang="en-US" sz="7200" i="1" dirty="0">
                <a:solidFill>
                  <a:schemeClr val="tx1">
                    <a:lumMod val="85000"/>
                  </a:schemeClr>
                </a:solidFill>
                <a:latin typeface="helvetica neue"/>
              </a:rPr>
            </a:br>
            <a:endParaRPr lang="en-US" sz="7200" i="1" dirty="0">
              <a:solidFill>
                <a:schemeClr val="tx1">
                  <a:lumMod val="85000"/>
                </a:schemeClr>
              </a:solidFill>
              <a:latin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960351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 smtClean="0"/>
              <a:t>Búsqueda </a:t>
            </a:r>
            <a:r>
              <a:rPr lang="es-PA" sz="3600" dirty="0" err="1" smtClean="0"/>
              <a:t>Adversarial</a:t>
            </a:r>
            <a:r>
              <a:rPr lang="es-PA" sz="3600" dirty="0" smtClean="0"/>
              <a:t/>
            </a:r>
            <a:br>
              <a:rPr lang="es-PA" sz="3600" dirty="0" smtClean="0"/>
            </a:br>
            <a:r>
              <a:rPr lang="es-PA" sz="3600" dirty="0" smtClean="0"/>
              <a:t>Juegos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0" y="1471353"/>
            <a:ext cx="11767749" cy="5181374"/>
          </a:xfrm>
        </p:spPr>
        <p:txBody>
          <a:bodyPr>
            <a:normAutofit/>
          </a:bodyPr>
          <a:lstStyle/>
          <a:p>
            <a:r>
              <a:rPr lang="es-PA" dirty="0" smtClean="0"/>
              <a:t>Vimos ambientes </a:t>
            </a:r>
            <a:r>
              <a:rPr lang="es-PA" dirty="0" err="1" smtClean="0"/>
              <a:t>multiagentes</a:t>
            </a:r>
            <a:endParaRPr lang="es-PA" dirty="0" smtClean="0"/>
          </a:p>
          <a:p>
            <a:pPr lvl="1"/>
            <a:r>
              <a:rPr lang="es-PA" dirty="0" smtClean="0"/>
              <a:t>Consideran acciones de otros agentes</a:t>
            </a:r>
          </a:p>
          <a:p>
            <a:pPr lvl="1"/>
            <a:r>
              <a:rPr lang="es-PA" dirty="0" smtClean="0"/>
              <a:t>Introducen contingencias para resolver problemas</a:t>
            </a:r>
          </a:p>
          <a:p>
            <a:pPr lvl="1"/>
            <a:endParaRPr lang="es-PA" dirty="0"/>
          </a:p>
          <a:p>
            <a:r>
              <a:rPr lang="es-PA" dirty="0" smtClean="0"/>
              <a:t>Problemas </a:t>
            </a:r>
            <a:r>
              <a:rPr lang="es-PA" dirty="0" err="1" smtClean="0"/>
              <a:t>adversariales</a:t>
            </a:r>
            <a:r>
              <a:rPr lang="es-PA" dirty="0" smtClean="0"/>
              <a:t> o juegos</a:t>
            </a:r>
          </a:p>
          <a:p>
            <a:r>
              <a:rPr lang="es-PA" dirty="0" smtClean="0"/>
              <a:t>Teoría de Juegos matemática</a:t>
            </a:r>
          </a:p>
          <a:p>
            <a:pPr lvl="1"/>
            <a:r>
              <a:rPr lang="es-PA" dirty="0" smtClean="0"/>
              <a:t>Ambientes </a:t>
            </a:r>
            <a:r>
              <a:rPr lang="es-PA" dirty="0" err="1" smtClean="0"/>
              <a:t>Multiagentes</a:t>
            </a:r>
            <a:r>
              <a:rPr lang="es-PA" dirty="0" smtClean="0"/>
              <a:t> son tratados como juego</a:t>
            </a:r>
          </a:p>
          <a:p>
            <a:pPr lvl="1"/>
            <a:r>
              <a:rPr lang="es-PA" dirty="0" smtClean="0"/>
              <a:t>Competencia o Cooperación</a:t>
            </a:r>
          </a:p>
          <a:p>
            <a:pPr lvl="1"/>
            <a:r>
              <a:rPr lang="es-PA" dirty="0" smtClean="0"/>
              <a:t>Juegos de tipo</a:t>
            </a:r>
          </a:p>
          <a:p>
            <a:pPr lvl="2"/>
            <a:r>
              <a:rPr lang="es-PA" dirty="0" smtClean="0"/>
              <a:t>Determinístico</a:t>
            </a:r>
          </a:p>
          <a:p>
            <a:pPr lvl="2"/>
            <a:r>
              <a:rPr lang="es-PA" dirty="0" smtClean="0"/>
              <a:t>Dos jugadores</a:t>
            </a:r>
          </a:p>
          <a:p>
            <a:pPr lvl="2"/>
            <a:r>
              <a:rPr lang="es-PA" dirty="0" smtClean="0"/>
              <a:t>Juegos de suma cero</a:t>
            </a:r>
          </a:p>
          <a:p>
            <a:pPr lvl="2"/>
            <a:r>
              <a:rPr lang="es-PA" dirty="0" smtClean="0"/>
              <a:t>Información perfecta (ajedrez): observable, determinístico, con resultado opuesto </a:t>
            </a:r>
            <a:r>
              <a:rPr lang="es-PA" smtClean="0"/>
              <a:t>para cada jugador</a:t>
            </a:r>
            <a:endParaRPr lang="es-PA" dirty="0" smtClean="0"/>
          </a:p>
        </p:txBody>
      </p:sp>
      <p:pic>
        <p:nvPicPr>
          <p:cNvPr id="1026" name="Picture 2" descr="Image result for artificial intelligence gam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586" y="2939732"/>
            <a:ext cx="5247813" cy="2623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4699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 smtClean="0"/>
              <a:t>Búsqueda </a:t>
            </a:r>
            <a:r>
              <a:rPr lang="es-PA" sz="3600" dirty="0" err="1" smtClean="0"/>
              <a:t>Adversarial</a:t>
            </a:r>
            <a:r>
              <a:rPr lang="es-PA" sz="3600" dirty="0" smtClean="0"/>
              <a:t/>
            </a:r>
            <a:br>
              <a:rPr lang="es-PA" sz="3600" dirty="0" smtClean="0"/>
            </a:br>
            <a:r>
              <a:rPr lang="es-PA" sz="3600" dirty="0" smtClean="0"/>
              <a:t>Juegos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0" y="1471353"/>
            <a:ext cx="11767749" cy="5181374"/>
          </a:xfrm>
        </p:spPr>
        <p:txBody>
          <a:bodyPr>
            <a:normAutofit/>
          </a:bodyPr>
          <a:lstStyle/>
          <a:p>
            <a:r>
              <a:rPr lang="es-PA" dirty="0" smtClean="0"/>
              <a:t>Los juegos son generalmente temas interesantes</a:t>
            </a:r>
          </a:p>
          <a:p>
            <a:pPr lvl="1"/>
            <a:r>
              <a:rPr lang="es-PA" dirty="0" smtClean="0"/>
              <a:t>Alrededor de 50 movimientos y 35^100 o 10^154 estados</a:t>
            </a:r>
          </a:p>
          <a:p>
            <a:pPr lvl="1"/>
            <a:r>
              <a:rPr lang="es-PA" dirty="0" smtClean="0"/>
              <a:t>Se requiere saber el movimiento óptimo (A* es mitad eficiente)</a:t>
            </a:r>
          </a:p>
          <a:p>
            <a:r>
              <a:rPr lang="es-PA" dirty="0" smtClean="0"/>
              <a:t>“</a:t>
            </a:r>
            <a:r>
              <a:rPr lang="es-PA" dirty="0" err="1" smtClean="0"/>
              <a:t>pruning</a:t>
            </a:r>
            <a:r>
              <a:rPr lang="es-PA" dirty="0" smtClean="0"/>
              <a:t>”, ignora algunas decisiones del árbol sin afectar las respuestas</a:t>
            </a:r>
          </a:p>
          <a:p>
            <a:r>
              <a:rPr lang="es-PA" dirty="0" smtClean="0"/>
              <a:t>La función de evaluación heurística ayuda a aproximar el mejor estado</a:t>
            </a:r>
          </a:p>
          <a:p>
            <a:r>
              <a:rPr lang="es-PA" dirty="0" smtClean="0"/>
              <a:t>Juegos como </a:t>
            </a:r>
            <a:r>
              <a:rPr lang="es-PA" dirty="0" err="1" smtClean="0"/>
              <a:t>backgammon</a:t>
            </a:r>
            <a:r>
              <a:rPr lang="es-PA" dirty="0" smtClean="0"/>
              <a:t> poseen información imperfecta</a:t>
            </a:r>
          </a:p>
          <a:p>
            <a:r>
              <a:rPr lang="es-PA" dirty="0" smtClean="0"/>
              <a:t>Métodos de Max Min</a:t>
            </a:r>
          </a:p>
          <a:p>
            <a:pPr lvl="1"/>
            <a:r>
              <a:rPr lang="es-PA" dirty="0" smtClean="0"/>
              <a:t>Max mueve primero hasta completar el juego</a:t>
            </a:r>
          </a:p>
          <a:p>
            <a:pPr lvl="1"/>
            <a:r>
              <a:rPr lang="es-PA" dirty="0" smtClean="0"/>
              <a:t>El ganador recibe recompensa el perdedor es penalizado</a:t>
            </a:r>
          </a:p>
          <a:p>
            <a:endParaRPr lang="es-PA" dirty="0" smtClean="0"/>
          </a:p>
        </p:txBody>
      </p:sp>
      <p:pic>
        <p:nvPicPr>
          <p:cNvPr id="1026" name="Picture 2" descr="Image result for backgamm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0957" y="3567066"/>
            <a:ext cx="2947674" cy="2947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4619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 smtClean="0"/>
              <a:t>Búsqueda </a:t>
            </a:r>
            <a:r>
              <a:rPr lang="es-PA" sz="3600" dirty="0" err="1" smtClean="0"/>
              <a:t>Adversarial</a:t>
            </a:r>
            <a:r>
              <a:rPr lang="es-PA" sz="3600" dirty="0" smtClean="0"/>
              <a:t/>
            </a:r>
            <a:br>
              <a:rPr lang="es-PA" sz="3600" dirty="0" smtClean="0"/>
            </a:br>
            <a:r>
              <a:rPr lang="es-PA" sz="3600" dirty="0" smtClean="0"/>
              <a:t>Juegos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0" y="1471353"/>
            <a:ext cx="11767749" cy="5181374"/>
          </a:xfrm>
        </p:spPr>
        <p:txBody>
          <a:bodyPr>
            <a:normAutofit lnSpcReduction="10000"/>
          </a:bodyPr>
          <a:lstStyle/>
          <a:p>
            <a:r>
              <a:rPr lang="es-PA" dirty="0" smtClean="0"/>
              <a:t>Un juego se puede tratar como búsqueda que posee:</a:t>
            </a:r>
          </a:p>
          <a:p>
            <a:pPr lvl="1"/>
            <a:r>
              <a:rPr lang="es-PA" dirty="0" smtClean="0"/>
              <a:t>1 - S0 (estado inicial): ¿Cómo está el juego cuando empieza?</a:t>
            </a:r>
          </a:p>
          <a:p>
            <a:pPr lvl="1"/>
            <a:r>
              <a:rPr lang="es-PA" dirty="0" smtClean="0"/>
              <a:t>2 - Jugador(s): Define en el estado cuál tiene derecho a moverse</a:t>
            </a:r>
          </a:p>
          <a:p>
            <a:pPr lvl="1"/>
            <a:r>
              <a:rPr lang="es-PA" dirty="0" smtClean="0"/>
              <a:t>3 - Acción(a): Retorna un grupo de movimientos legales en un estado</a:t>
            </a:r>
          </a:p>
          <a:p>
            <a:pPr lvl="1"/>
            <a:r>
              <a:rPr lang="es-PA" dirty="0" smtClean="0"/>
              <a:t>4 - Resultado (s, a): Modelo de transición que define el resultado de una movida</a:t>
            </a:r>
          </a:p>
          <a:p>
            <a:pPr lvl="1"/>
            <a:r>
              <a:rPr lang="es-PA" dirty="0" smtClean="0"/>
              <a:t>5 - Prueba Terminal (s): </a:t>
            </a:r>
          </a:p>
          <a:p>
            <a:pPr lvl="2"/>
            <a:r>
              <a:rPr lang="es-PA" dirty="0" smtClean="0"/>
              <a:t>True cuando el juego termina, False de otro modo.</a:t>
            </a:r>
          </a:p>
          <a:p>
            <a:pPr lvl="2"/>
            <a:r>
              <a:rPr lang="es-PA" dirty="0" smtClean="0"/>
              <a:t>Estado terminal se da al finalizar el juego</a:t>
            </a:r>
          </a:p>
          <a:p>
            <a:pPr lvl="1"/>
            <a:r>
              <a:rPr lang="es-PA" dirty="0" smtClean="0"/>
              <a:t>6 - Utilidad (s, p): Define el valor final del juego cuando se termina en el estado s para el </a:t>
            </a:r>
            <a:r>
              <a:rPr lang="es-PA" dirty="0" err="1" smtClean="0"/>
              <a:t>judador</a:t>
            </a:r>
            <a:r>
              <a:rPr lang="es-PA" dirty="0" smtClean="0"/>
              <a:t> p.  En ajedrez puede ser victoria(1), pérdida (0) o empate (1/2)</a:t>
            </a:r>
          </a:p>
          <a:p>
            <a:pPr lvl="2"/>
            <a:r>
              <a:rPr lang="es-PA" dirty="0" smtClean="0"/>
              <a:t>En otros juegos como </a:t>
            </a:r>
            <a:r>
              <a:rPr lang="es-PA" dirty="0" err="1" smtClean="0"/>
              <a:t>backgammon</a:t>
            </a:r>
            <a:r>
              <a:rPr lang="es-PA" dirty="0" smtClean="0"/>
              <a:t> las recompensas van de 0 a 192</a:t>
            </a:r>
          </a:p>
          <a:p>
            <a:pPr lvl="2"/>
            <a:r>
              <a:rPr lang="es-PA" dirty="0" smtClean="0"/>
              <a:t>Un juego de suma cero es aquel donde el pago total para todos los jugadores es el mismo en </a:t>
            </a:r>
            <a:r>
              <a:rPr lang="es-PA" dirty="0" err="1" smtClean="0"/>
              <a:t>caa</a:t>
            </a:r>
            <a:r>
              <a:rPr lang="es-PA" dirty="0" smtClean="0"/>
              <a:t> instancia del juego, como el ajedrez, 0+1, 1+0, ½ + ½. </a:t>
            </a:r>
          </a:p>
          <a:p>
            <a:r>
              <a:rPr lang="es-PA" dirty="0" smtClean="0"/>
              <a:t>1, 3 y 4 definen el árbol de juego</a:t>
            </a:r>
          </a:p>
          <a:p>
            <a:endParaRPr lang="es-PA" dirty="0" smtClean="0"/>
          </a:p>
        </p:txBody>
      </p:sp>
      <p:pic>
        <p:nvPicPr>
          <p:cNvPr id="2050" name="Picture 2" descr="Image result for adversarial search defini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5736" y="171927"/>
            <a:ext cx="3544663" cy="2598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2069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 smtClean="0"/>
              <a:t>Búsqueda </a:t>
            </a:r>
            <a:r>
              <a:rPr lang="es-PA" sz="3600" dirty="0" err="1" smtClean="0"/>
              <a:t>Adversarial</a:t>
            </a:r>
            <a:r>
              <a:rPr lang="es-PA" sz="3600" dirty="0" smtClean="0"/>
              <a:t/>
            </a:r>
            <a:br>
              <a:rPr lang="es-PA" sz="3600" dirty="0" smtClean="0"/>
            </a:br>
            <a:r>
              <a:rPr lang="es-PA" sz="3600" dirty="0" smtClean="0"/>
              <a:t>Juegos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0" y="1471353"/>
            <a:ext cx="11767749" cy="5181374"/>
          </a:xfrm>
        </p:spPr>
        <p:txBody>
          <a:bodyPr>
            <a:normAutofit/>
          </a:bodyPr>
          <a:lstStyle/>
          <a:p>
            <a:r>
              <a:rPr lang="es-PA" dirty="0" smtClean="0"/>
              <a:t>El estado inicial, acción y resultado definen el árbol de juego</a:t>
            </a:r>
          </a:p>
          <a:p>
            <a:pPr lvl="1"/>
            <a:r>
              <a:rPr lang="es-PA" dirty="0" smtClean="0"/>
              <a:t>Nodos = estados, líneas = movimientos</a:t>
            </a:r>
          </a:p>
          <a:p>
            <a:r>
              <a:rPr lang="es-PA" dirty="0" smtClean="0"/>
              <a:t>Ver imagen de X-0</a:t>
            </a:r>
          </a:p>
          <a:p>
            <a:pPr lvl="1"/>
            <a:r>
              <a:rPr lang="es-PA" dirty="0" smtClean="0"/>
              <a:t>Max tiene 9 posibilidades en s0</a:t>
            </a:r>
          </a:p>
          <a:p>
            <a:pPr lvl="1"/>
            <a:r>
              <a:rPr lang="es-PA" dirty="0" smtClean="0"/>
              <a:t>Se alterna entre </a:t>
            </a:r>
            <a:r>
              <a:rPr lang="es-PA" dirty="0" err="1" smtClean="0"/>
              <a:t>max</a:t>
            </a:r>
            <a:r>
              <a:rPr lang="es-PA" dirty="0" smtClean="0"/>
              <a:t> (x) y min (0)</a:t>
            </a:r>
          </a:p>
          <a:p>
            <a:pPr lvl="1"/>
            <a:r>
              <a:rPr lang="es-PA" dirty="0" smtClean="0"/>
              <a:t>Finaliza cuando… (ya sabemos </a:t>
            </a:r>
            <a:r>
              <a:rPr lang="es-PA" dirty="0" smtClean="0">
                <a:sym typeface="Wingdings" panose="05000000000000000000" pitchFamily="2" charset="2"/>
              </a:rPr>
              <a:t>)</a:t>
            </a:r>
          </a:p>
          <a:p>
            <a:pPr lvl="2"/>
            <a:r>
              <a:rPr lang="es-PA" dirty="0" smtClean="0">
                <a:sym typeface="Wingdings" panose="05000000000000000000" pitchFamily="2" charset="2"/>
              </a:rPr>
              <a:t>Estado terminal visto a partir de Max</a:t>
            </a:r>
          </a:p>
          <a:p>
            <a:pPr lvl="2"/>
            <a:r>
              <a:rPr lang="es-PA" dirty="0" smtClean="0">
                <a:sym typeface="Wingdings" panose="05000000000000000000" pitchFamily="2" charset="2"/>
              </a:rPr>
              <a:t>9! Nodos, damas tiene 10^40</a:t>
            </a:r>
          </a:p>
          <a:p>
            <a:pPr lvl="2"/>
            <a:r>
              <a:rPr lang="es-PA" dirty="0" smtClean="0">
                <a:sym typeface="Wingdings" panose="05000000000000000000" pitchFamily="2" charset="2"/>
              </a:rPr>
              <a:t>Max siempre busca la mejor movida</a:t>
            </a:r>
          </a:p>
          <a:p>
            <a:pPr lvl="2"/>
            <a:endParaRPr lang="es-PA" dirty="0">
              <a:sym typeface="Wingdings" panose="05000000000000000000" pitchFamily="2" charset="2"/>
            </a:endParaRPr>
          </a:p>
          <a:p>
            <a:pPr lvl="1"/>
            <a:r>
              <a:rPr lang="es-PA" dirty="0" err="1" smtClean="0">
                <a:sym typeface="Wingdings" panose="05000000000000000000" pitchFamily="2" charset="2"/>
              </a:rPr>
              <a:t>Tambien</a:t>
            </a:r>
            <a:r>
              <a:rPr lang="es-PA" dirty="0" smtClean="0">
                <a:sym typeface="Wingdings" panose="05000000000000000000" pitchFamily="2" charset="2"/>
              </a:rPr>
              <a:t> le dicen </a:t>
            </a:r>
            <a:r>
              <a:rPr lang="es-PA" dirty="0" err="1" smtClean="0">
                <a:sym typeface="Wingdings" panose="05000000000000000000" pitchFamily="2" charset="2"/>
              </a:rPr>
              <a:t>minimax</a:t>
            </a:r>
            <a:endParaRPr lang="es-PA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9745" y="2234012"/>
            <a:ext cx="6558936" cy="4418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099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 smtClean="0"/>
              <a:t>Top 10 Compañías con Fallos en uso con la IA</a:t>
            </a:r>
            <a:endParaRPr lang="es-PA" dirty="0"/>
          </a:p>
        </p:txBody>
      </p:sp>
      <p:sp>
        <p:nvSpPr>
          <p:cNvPr id="4" name="Rectangle 3"/>
          <p:cNvSpPr/>
          <p:nvPr/>
        </p:nvSpPr>
        <p:spPr>
          <a:xfrm>
            <a:off x="9423213" y="6448069"/>
            <a:ext cx="26388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/>
              <a:t>https://bit.ly/2BcMzpc</a:t>
            </a:r>
          </a:p>
        </p:txBody>
      </p:sp>
      <p:sp>
        <p:nvSpPr>
          <p:cNvPr id="8" name="Marcador de contenido 2"/>
          <p:cNvSpPr txBox="1">
            <a:spLocks/>
          </p:cNvSpPr>
          <p:nvPr/>
        </p:nvSpPr>
        <p:spPr>
          <a:xfrm>
            <a:off x="294658" y="2020052"/>
            <a:ext cx="10959535" cy="461847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b="1" i="1" dirty="0" smtClean="0"/>
              <a:t>02 – Predicciones de la Copa Mundial 2018 con Malas Predicciones</a:t>
            </a:r>
          </a:p>
          <a:p>
            <a:pPr lvl="1"/>
            <a:r>
              <a:rPr lang="es-PA" dirty="0" smtClean="0"/>
              <a:t>Sistema de predicción de ganadores por partido</a:t>
            </a:r>
          </a:p>
          <a:p>
            <a:pPr lvl="1"/>
            <a:r>
              <a:rPr lang="es-PA" dirty="0" smtClean="0"/>
              <a:t>EA, Goldman Sachs, </a:t>
            </a:r>
            <a:r>
              <a:rPr lang="es-PA" dirty="0" err="1" smtClean="0"/>
              <a:t>University</a:t>
            </a:r>
            <a:r>
              <a:rPr lang="es-PA" dirty="0" smtClean="0"/>
              <a:t> of Dortmund y otras</a:t>
            </a:r>
          </a:p>
          <a:p>
            <a:pPr lvl="1"/>
            <a:r>
              <a:rPr lang="es-PA" dirty="0" smtClean="0"/>
              <a:t>Problema:</a:t>
            </a:r>
          </a:p>
          <a:p>
            <a:pPr lvl="2"/>
            <a:r>
              <a:rPr lang="es-PA" dirty="0" smtClean="0"/>
              <a:t>Todos estaban errados</a:t>
            </a:r>
          </a:p>
          <a:p>
            <a:pPr lvl="2"/>
            <a:r>
              <a:rPr lang="es-PA" dirty="0" smtClean="0"/>
              <a:t>Solo EA con FIFA 18 usando sus ratings predijo a Francia ganador</a:t>
            </a:r>
          </a:p>
          <a:p>
            <a:r>
              <a:rPr lang="es-PA" b="1" i="1" dirty="0" smtClean="0"/>
              <a:t>01 </a:t>
            </a:r>
            <a:r>
              <a:rPr lang="es-PA" b="1" i="1" dirty="0"/>
              <a:t>– </a:t>
            </a:r>
            <a:r>
              <a:rPr lang="es-PA" b="1" i="1" dirty="0" err="1" smtClean="0"/>
              <a:t>Startup</a:t>
            </a:r>
            <a:r>
              <a:rPr lang="es-PA" b="1" i="1" dirty="0" smtClean="0"/>
              <a:t> Intenta Predecir el IQ con Marcas Faciales y Caras</a:t>
            </a:r>
            <a:endParaRPr lang="es-PA" b="1" i="1" dirty="0"/>
          </a:p>
          <a:p>
            <a:pPr lvl="1"/>
            <a:r>
              <a:rPr lang="es-PA" dirty="0" smtClean="0"/>
              <a:t>Compañía Israelí </a:t>
            </a:r>
            <a:r>
              <a:rPr lang="es-PA" dirty="0" err="1" smtClean="0"/>
              <a:t>Faception</a:t>
            </a:r>
            <a:endParaRPr lang="es-PA" dirty="0" smtClean="0"/>
          </a:p>
          <a:p>
            <a:pPr lvl="1"/>
            <a:r>
              <a:rPr lang="es-PA" dirty="0" smtClean="0"/>
              <a:t>Intentaba predecir IQ, personalidad y rasgos de violencia</a:t>
            </a:r>
          </a:p>
          <a:p>
            <a:pPr lvl="2"/>
            <a:r>
              <a:rPr lang="es-PA" dirty="0" smtClean="0"/>
              <a:t>Usando IA, análisis facial y estructura </a:t>
            </a:r>
            <a:r>
              <a:rPr lang="es-PA" dirty="0" err="1" smtClean="0"/>
              <a:t>osea</a:t>
            </a:r>
            <a:endParaRPr lang="es-PA" dirty="0"/>
          </a:p>
          <a:p>
            <a:pPr lvl="1"/>
            <a:r>
              <a:rPr lang="es-PA" dirty="0" smtClean="0"/>
              <a:t>Problema</a:t>
            </a:r>
            <a:r>
              <a:rPr lang="es-PA" dirty="0"/>
              <a:t>:</a:t>
            </a:r>
          </a:p>
          <a:p>
            <a:pPr lvl="2"/>
            <a:r>
              <a:rPr lang="es-PA" dirty="0" smtClean="0"/>
              <a:t>Hacia que el sistema de IA se comportara como un sistema racista</a:t>
            </a:r>
          </a:p>
        </p:txBody>
      </p:sp>
      <p:pic>
        <p:nvPicPr>
          <p:cNvPr id="11266" name="Picture 2" descr="https://miro.medium.com/max/950/0*a1vhhapD63PuO_V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9695" y="2409805"/>
            <a:ext cx="3233287" cy="182425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https://miro.medium.com/max/950/0*gJD1XowX5GNaLsu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9695" y="4581847"/>
            <a:ext cx="3689933" cy="178282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7252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 smtClean="0"/>
              <a:t>Búsqueda </a:t>
            </a:r>
            <a:r>
              <a:rPr lang="es-PA" sz="3600" dirty="0" err="1" smtClean="0"/>
              <a:t>Adversarial</a:t>
            </a:r>
            <a:r>
              <a:rPr lang="es-PA" sz="3600" dirty="0" smtClean="0"/>
              <a:t/>
            </a:r>
            <a:br>
              <a:rPr lang="es-PA" sz="3600" dirty="0" smtClean="0"/>
            </a:br>
            <a:r>
              <a:rPr lang="es-PA" sz="3600" dirty="0" smtClean="0"/>
              <a:t>Decisión óptima en juegos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0" y="1471353"/>
            <a:ext cx="11767749" cy="5181374"/>
          </a:xfrm>
        </p:spPr>
        <p:txBody>
          <a:bodyPr>
            <a:normAutofit/>
          </a:bodyPr>
          <a:lstStyle/>
          <a:p>
            <a:r>
              <a:rPr lang="es-PA" dirty="0" smtClean="0"/>
              <a:t>Normalmente es una secuencia de acciones llevando a la solución (estado terminal)</a:t>
            </a:r>
          </a:p>
          <a:p>
            <a:r>
              <a:rPr lang="es-PA" dirty="0" smtClean="0"/>
              <a:t>En </a:t>
            </a:r>
            <a:r>
              <a:rPr lang="es-PA" dirty="0" err="1" smtClean="0"/>
              <a:t>minimax</a:t>
            </a:r>
            <a:r>
              <a:rPr lang="es-PA" dirty="0" smtClean="0"/>
              <a:t> (búsqueda adversaria)</a:t>
            </a:r>
          </a:p>
          <a:p>
            <a:pPr lvl="1"/>
            <a:r>
              <a:rPr lang="es-PA" dirty="0" smtClean="0"/>
              <a:t>Min debe hacer algo</a:t>
            </a:r>
          </a:p>
          <a:p>
            <a:pPr lvl="1"/>
            <a:r>
              <a:rPr lang="es-PA" dirty="0" smtClean="0"/>
              <a:t>Max debe hacer una estrategia</a:t>
            </a:r>
          </a:p>
          <a:p>
            <a:pPr lvl="2"/>
            <a:r>
              <a:rPr lang="es-PA" dirty="0" smtClean="0"/>
              <a:t>Max mueve primero, luego min, luego </a:t>
            </a:r>
            <a:r>
              <a:rPr lang="es-PA" dirty="0" err="1" smtClean="0"/>
              <a:t>max</a:t>
            </a:r>
            <a:r>
              <a:rPr lang="es-PA" dirty="0" smtClean="0"/>
              <a:t> basado en las posibilidades de min</a:t>
            </a:r>
          </a:p>
          <a:p>
            <a:pPr lvl="2"/>
            <a:r>
              <a:rPr lang="es-PA" dirty="0" smtClean="0"/>
              <a:t>Parecido a AND-OR (algoritmo de contingencia)</a:t>
            </a:r>
          </a:p>
          <a:p>
            <a:r>
              <a:rPr lang="es-PA" dirty="0" smtClean="0"/>
              <a:t>Algo más sencillo…</a:t>
            </a:r>
          </a:p>
          <a:p>
            <a:pPr lvl="1"/>
            <a:r>
              <a:rPr lang="es-PA" dirty="0" smtClean="0"/>
              <a:t>a1,a2,a3 son acciones de </a:t>
            </a:r>
            <a:r>
              <a:rPr lang="es-PA" dirty="0" err="1" smtClean="0"/>
              <a:t>max</a:t>
            </a:r>
            <a:endParaRPr lang="es-PA" dirty="0" smtClean="0"/>
          </a:p>
          <a:p>
            <a:pPr lvl="1"/>
            <a:r>
              <a:rPr lang="es-PA" dirty="0" smtClean="0"/>
              <a:t>b1,b2,b3 son acciones de min</a:t>
            </a:r>
          </a:p>
          <a:p>
            <a:pPr lvl="1"/>
            <a:r>
              <a:rPr lang="es-PA" dirty="0" smtClean="0"/>
              <a:t>Finaliza luego de un juego de </a:t>
            </a:r>
            <a:r>
              <a:rPr lang="es-PA" dirty="0" err="1" smtClean="0"/>
              <a:t>max</a:t>
            </a:r>
            <a:r>
              <a:rPr lang="es-PA" dirty="0" smtClean="0"/>
              <a:t> y de min</a:t>
            </a:r>
          </a:p>
          <a:p>
            <a:pPr lvl="2"/>
            <a:r>
              <a:rPr lang="es-PA" dirty="0" smtClean="0"/>
              <a:t>Llamado </a:t>
            </a:r>
            <a:r>
              <a:rPr lang="es-PA" dirty="0" err="1" smtClean="0"/>
              <a:t>ply</a:t>
            </a:r>
            <a:r>
              <a:rPr lang="es-PA" dirty="0" smtClean="0"/>
              <a:t>, un árbol de una movida</a:t>
            </a:r>
          </a:p>
          <a:p>
            <a:pPr lvl="1"/>
            <a:r>
              <a:rPr lang="es-PA" dirty="0" smtClean="0"/>
              <a:t>Función objetivo de 2 – 14</a:t>
            </a:r>
          </a:p>
          <a:p>
            <a:pPr lvl="2"/>
            <a:r>
              <a:rPr lang="es-PA" dirty="0" smtClean="0"/>
              <a:t>También llamado valor </a:t>
            </a:r>
            <a:r>
              <a:rPr lang="es-PA" dirty="0" err="1" smtClean="0"/>
              <a:t>minimax</a:t>
            </a:r>
            <a:endParaRPr lang="es-PA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8690" y="4062040"/>
            <a:ext cx="5681709" cy="251485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8171" y="1903379"/>
            <a:ext cx="6460448" cy="1267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814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 smtClean="0"/>
              <a:t>Búsqueda </a:t>
            </a:r>
            <a:r>
              <a:rPr lang="es-PA" sz="3600" dirty="0" err="1" smtClean="0"/>
              <a:t>Adversarial</a:t>
            </a:r>
            <a:r>
              <a:rPr lang="es-PA" sz="3600" dirty="0" smtClean="0"/>
              <a:t/>
            </a:r>
            <a:br>
              <a:rPr lang="es-PA" sz="3600" dirty="0" smtClean="0"/>
            </a:br>
            <a:r>
              <a:rPr lang="es-PA" sz="3600" dirty="0" smtClean="0"/>
              <a:t>Decisión óptima en juegos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0" y="1471353"/>
            <a:ext cx="11767749" cy="5181374"/>
          </a:xfrm>
        </p:spPr>
        <p:txBody>
          <a:bodyPr>
            <a:normAutofit lnSpcReduction="10000"/>
          </a:bodyPr>
          <a:lstStyle/>
          <a:p>
            <a:r>
              <a:rPr lang="es-PA" dirty="0" smtClean="0"/>
              <a:t>Las decisiones de </a:t>
            </a:r>
            <a:r>
              <a:rPr lang="es-PA" dirty="0" err="1" smtClean="0"/>
              <a:t>minimax</a:t>
            </a:r>
            <a:endParaRPr lang="es-PA" dirty="0" smtClean="0"/>
          </a:p>
          <a:p>
            <a:pPr lvl="1"/>
            <a:r>
              <a:rPr lang="es-PA" dirty="0" smtClean="0"/>
              <a:t>Nodo A = a1, Nodo B = b1</a:t>
            </a:r>
          </a:p>
          <a:p>
            <a:r>
              <a:rPr lang="es-PA" dirty="0" smtClean="0"/>
              <a:t>Max trata de jugar lo mejor posible</a:t>
            </a:r>
          </a:p>
          <a:p>
            <a:r>
              <a:rPr lang="es-PA" dirty="0" smtClean="0"/>
              <a:t>Si Min no se mueve óptimamente, </a:t>
            </a:r>
            <a:r>
              <a:rPr lang="es-PA" dirty="0" err="1" smtClean="0"/>
              <a:t>max</a:t>
            </a:r>
            <a:r>
              <a:rPr lang="es-PA" dirty="0" smtClean="0"/>
              <a:t> lo hará siempre mejor </a:t>
            </a:r>
          </a:p>
          <a:p>
            <a:r>
              <a:rPr lang="es-PA" dirty="0" smtClean="0"/>
              <a:t>El algoritmo calcula la decisión de mayor valor para el estado actual</a:t>
            </a:r>
          </a:p>
          <a:p>
            <a:pPr lvl="1"/>
            <a:r>
              <a:rPr lang="es-PA" dirty="0" smtClean="0"/>
              <a:t>Recursión de estados</a:t>
            </a:r>
          </a:p>
          <a:p>
            <a:pPr lvl="1"/>
            <a:r>
              <a:rPr lang="es-PA" dirty="0" smtClean="0"/>
              <a:t>Se sigue hasta el final del árbol</a:t>
            </a:r>
          </a:p>
          <a:p>
            <a:pPr lvl="1"/>
            <a:r>
              <a:rPr lang="es-PA" dirty="0" smtClean="0"/>
              <a:t>Al finalizar se retornan los valores de </a:t>
            </a:r>
            <a:r>
              <a:rPr lang="es-PA" dirty="0" err="1" smtClean="0"/>
              <a:t>minimax</a:t>
            </a:r>
            <a:endParaRPr lang="es-PA" dirty="0" smtClean="0"/>
          </a:p>
          <a:p>
            <a:pPr lvl="1"/>
            <a:r>
              <a:rPr lang="es-PA" dirty="0" err="1" smtClean="0"/>
              <a:t>Ejm</a:t>
            </a:r>
            <a:r>
              <a:rPr lang="es-PA" dirty="0" smtClean="0"/>
              <a:t>: 3,12,8 para acciones a1, b1, valor = 3, retorna B</a:t>
            </a:r>
          </a:p>
          <a:p>
            <a:pPr lvl="1"/>
            <a:r>
              <a:rPr lang="es-PA" dirty="0" smtClean="0"/>
              <a:t>Resultados </a:t>
            </a:r>
            <a:r>
              <a:rPr lang="es-PA" dirty="0" err="1" smtClean="0"/>
              <a:t>minimax</a:t>
            </a:r>
            <a:r>
              <a:rPr lang="es-PA" dirty="0" smtClean="0"/>
              <a:t> para el siguiente nodo:?</a:t>
            </a:r>
          </a:p>
          <a:p>
            <a:pPr marL="342900" lvl="1" indent="-342900"/>
            <a:r>
              <a:rPr lang="es-PA" dirty="0" smtClean="0"/>
              <a:t>Es un </a:t>
            </a:r>
            <a:r>
              <a:rPr lang="es-PA" dirty="0" err="1" smtClean="0"/>
              <a:t>Depth-First</a:t>
            </a:r>
            <a:r>
              <a:rPr lang="es-PA" dirty="0"/>
              <a:t> </a:t>
            </a:r>
            <a:r>
              <a:rPr lang="es-PA" dirty="0" smtClean="0"/>
              <a:t>(</a:t>
            </a:r>
            <a:r>
              <a:rPr lang="es-PA" dirty="0"/>
              <a:t>b acciones, m </a:t>
            </a:r>
            <a:r>
              <a:rPr lang="es-PA" dirty="0" err="1"/>
              <a:t>profunidad</a:t>
            </a:r>
            <a:r>
              <a:rPr lang="es-PA" dirty="0"/>
              <a:t> </a:t>
            </a:r>
            <a:r>
              <a:rPr lang="es-PA" dirty="0" smtClean="0"/>
              <a:t>máxima) </a:t>
            </a:r>
          </a:p>
          <a:p>
            <a:pPr lvl="1"/>
            <a:r>
              <a:rPr lang="es-PA" dirty="0" err="1" smtClean="0"/>
              <a:t>Algortitmo</a:t>
            </a:r>
            <a:r>
              <a:rPr lang="es-PA" dirty="0" smtClean="0"/>
              <a:t> de complejidad O(</a:t>
            </a:r>
            <a:r>
              <a:rPr lang="es-PA" dirty="0" err="1" smtClean="0"/>
              <a:t>b^m</a:t>
            </a:r>
            <a:r>
              <a:rPr lang="es-PA" dirty="0" smtClean="0"/>
              <a:t>)</a:t>
            </a:r>
          </a:p>
          <a:p>
            <a:pPr lvl="1"/>
            <a:r>
              <a:rPr lang="es-PA" dirty="0" smtClean="0"/>
              <a:t>Complejidad de espacio O(</a:t>
            </a:r>
            <a:r>
              <a:rPr lang="es-PA" dirty="0" err="1" smtClean="0"/>
              <a:t>bm</a:t>
            </a:r>
            <a:r>
              <a:rPr lang="es-PA" dirty="0" smtClean="0"/>
              <a:t>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8366" y="70823"/>
            <a:ext cx="5322033" cy="235565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7116" y="3697693"/>
            <a:ext cx="4403283" cy="3036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312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 smtClean="0"/>
              <a:t>Búsqueda </a:t>
            </a:r>
            <a:r>
              <a:rPr lang="es-PA" sz="3600" dirty="0" err="1" smtClean="0"/>
              <a:t>Adversarial</a:t>
            </a:r>
            <a:r>
              <a:rPr lang="es-PA" sz="3600" dirty="0" smtClean="0"/>
              <a:t/>
            </a:r>
            <a:br>
              <a:rPr lang="es-PA" sz="3600" dirty="0" smtClean="0"/>
            </a:br>
            <a:r>
              <a:rPr lang="es-PA" sz="3600" dirty="0" smtClean="0"/>
              <a:t>Decisión óptima en juegos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0" y="1471353"/>
            <a:ext cx="11767749" cy="5181374"/>
          </a:xfrm>
        </p:spPr>
        <p:txBody>
          <a:bodyPr>
            <a:normAutofit fontScale="85000" lnSpcReduction="20000"/>
          </a:bodyPr>
          <a:lstStyle/>
          <a:p>
            <a:r>
              <a:rPr lang="es-PA" dirty="0" smtClean="0"/>
              <a:t>Decisión óptima en juegos multijugador (2+ jugadores)</a:t>
            </a:r>
          </a:p>
          <a:p>
            <a:r>
              <a:rPr lang="es-PA" dirty="0" smtClean="0"/>
              <a:t>Los resultados serán un grupo de vector, </a:t>
            </a:r>
            <a:r>
              <a:rPr lang="es-PA" dirty="0" err="1" smtClean="0"/>
              <a:t>p.e</a:t>
            </a:r>
            <a:r>
              <a:rPr lang="es-PA" dirty="0" smtClean="0"/>
              <a:t>. 3 jugadores [va, </a:t>
            </a:r>
            <a:r>
              <a:rPr lang="es-PA" dirty="0" err="1" smtClean="0"/>
              <a:t>vb</a:t>
            </a:r>
            <a:r>
              <a:rPr lang="es-PA" dirty="0" smtClean="0"/>
              <a:t>, </a:t>
            </a:r>
            <a:r>
              <a:rPr lang="es-PA" dirty="0" err="1" smtClean="0"/>
              <a:t>vc</a:t>
            </a:r>
            <a:r>
              <a:rPr lang="es-PA" dirty="0" smtClean="0"/>
              <a:t>] para cada nodo</a:t>
            </a:r>
          </a:p>
          <a:p>
            <a:pPr lvl="1"/>
            <a:r>
              <a:rPr lang="es-PA" dirty="0" smtClean="0"/>
              <a:t>Una función de utilidad que retorne un vector</a:t>
            </a:r>
          </a:p>
          <a:p>
            <a:r>
              <a:rPr lang="es-PA" dirty="0" smtClean="0"/>
              <a:t>El estado terminal </a:t>
            </a:r>
            <a:r>
              <a:rPr lang="es-PA" dirty="0" err="1" smtClean="0"/>
              <a:t>dara</a:t>
            </a:r>
            <a:r>
              <a:rPr lang="es-PA" dirty="0" smtClean="0"/>
              <a:t> el valor visto desde el punto de vista de cada jugador</a:t>
            </a:r>
          </a:p>
          <a:p>
            <a:r>
              <a:rPr lang="es-PA" dirty="0" smtClean="0"/>
              <a:t>En juegos de suma cero, puede darse solo un valor pues el resultado es opuesto</a:t>
            </a:r>
          </a:p>
          <a:p>
            <a:r>
              <a:rPr lang="es-PA" dirty="0" smtClean="0"/>
              <a:t>Ver estado C (marcado x)</a:t>
            </a:r>
          </a:p>
          <a:p>
            <a:pPr lvl="1"/>
            <a:r>
              <a:rPr lang="es-PA" dirty="0" smtClean="0"/>
              <a:t>[1, 2, 6] lleva a dos decisiones</a:t>
            </a:r>
          </a:p>
          <a:p>
            <a:pPr lvl="1"/>
            <a:r>
              <a:rPr lang="es-PA" dirty="0" smtClean="0"/>
              <a:t>6 &gt; 3, Elegimos [1,2,6]</a:t>
            </a:r>
          </a:p>
          <a:p>
            <a:pPr lvl="1"/>
            <a:r>
              <a:rPr lang="es-PA" dirty="0" smtClean="0"/>
              <a:t>Estado terminal [1,2,6]</a:t>
            </a:r>
          </a:p>
          <a:p>
            <a:pPr lvl="1"/>
            <a:r>
              <a:rPr lang="es-PA" dirty="0" smtClean="0"/>
              <a:t>El valor atrás del nodo es el vector v</a:t>
            </a:r>
          </a:p>
          <a:p>
            <a:r>
              <a:rPr lang="es-PA" dirty="0" smtClean="0"/>
              <a:t>Juegos multijugador</a:t>
            </a:r>
          </a:p>
          <a:p>
            <a:pPr lvl="1"/>
            <a:r>
              <a:rPr lang="es-PA" dirty="0" smtClean="0"/>
              <a:t>Alianzas</a:t>
            </a:r>
          </a:p>
          <a:p>
            <a:pPr lvl="1"/>
            <a:r>
              <a:rPr lang="es-PA" dirty="0" smtClean="0"/>
              <a:t>Se modifican mientras avanza el juego</a:t>
            </a:r>
          </a:p>
          <a:p>
            <a:pPr lvl="1"/>
            <a:r>
              <a:rPr lang="es-PA" dirty="0" smtClean="0"/>
              <a:t>En este caso C está en posición fuerte y A,B son débiles</a:t>
            </a:r>
          </a:p>
          <a:p>
            <a:pPr lvl="2"/>
            <a:r>
              <a:rPr lang="es-PA" dirty="0" smtClean="0"/>
              <a:t>A,B se deben unir para atacar C, C debe destruir a </a:t>
            </a:r>
            <a:r>
              <a:rPr lang="es-PA" dirty="0" err="1" smtClean="0"/>
              <a:t>A</a:t>
            </a:r>
            <a:r>
              <a:rPr lang="es-PA" dirty="0" smtClean="0"/>
              <a:t> y B</a:t>
            </a:r>
          </a:p>
          <a:p>
            <a:pPr lvl="2"/>
            <a:r>
              <a:rPr lang="es-PA" dirty="0" smtClean="0"/>
              <a:t>Al debilitarse C, la alianza pierde valor y A,B pueden violar su acuerdo</a:t>
            </a:r>
          </a:p>
          <a:p>
            <a:pPr lvl="1"/>
            <a:endParaRPr lang="es-PA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7925" y="3075668"/>
            <a:ext cx="6757908" cy="2544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205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 smtClean="0"/>
              <a:t>Búsqueda </a:t>
            </a:r>
            <a:r>
              <a:rPr lang="es-PA" sz="3600" dirty="0" err="1" smtClean="0"/>
              <a:t>Adversarial</a:t>
            </a:r>
            <a:r>
              <a:rPr lang="es-PA" sz="3600" dirty="0" smtClean="0"/>
              <a:t/>
            </a:r>
            <a:br>
              <a:rPr lang="es-PA" sz="3600" dirty="0" smtClean="0"/>
            </a:br>
            <a:r>
              <a:rPr lang="es-PA" sz="3600" dirty="0" smtClean="0"/>
              <a:t>“</a:t>
            </a:r>
            <a:r>
              <a:rPr lang="es-PA" sz="3600" dirty="0" err="1" smtClean="0"/>
              <a:t>Pruning</a:t>
            </a:r>
            <a:r>
              <a:rPr lang="es-PA" sz="3600" dirty="0" smtClean="0"/>
              <a:t>” Alfa-Beta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44856" y="1471353"/>
            <a:ext cx="11945544" cy="5181374"/>
          </a:xfrm>
        </p:spPr>
        <p:txBody>
          <a:bodyPr>
            <a:normAutofit/>
          </a:bodyPr>
          <a:lstStyle/>
          <a:p>
            <a:r>
              <a:rPr lang="es-PA" dirty="0" smtClean="0"/>
              <a:t>El problema de </a:t>
            </a:r>
            <a:r>
              <a:rPr lang="es-PA" dirty="0" err="1" smtClean="0"/>
              <a:t>minimax</a:t>
            </a:r>
            <a:r>
              <a:rPr lang="es-PA" dirty="0" smtClean="0"/>
              <a:t> son la gran cantidad de estados</a:t>
            </a:r>
          </a:p>
          <a:p>
            <a:pPr lvl="1"/>
            <a:r>
              <a:rPr lang="es-PA" dirty="0" smtClean="0"/>
              <a:t>Exponencial a la </a:t>
            </a:r>
            <a:r>
              <a:rPr lang="es-PA" dirty="0" err="1" smtClean="0"/>
              <a:t>profunidad</a:t>
            </a:r>
            <a:r>
              <a:rPr lang="es-PA" dirty="0" smtClean="0"/>
              <a:t> del árbol.</a:t>
            </a:r>
          </a:p>
          <a:p>
            <a:r>
              <a:rPr lang="es-PA" dirty="0" smtClean="0"/>
              <a:t>No se pueden eliminar los nodos, pero se puede “obviar” partes de él para llegar a una sol.</a:t>
            </a:r>
          </a:p>
          <a:p>
            <a:pPr lvl="1"/>
            <a:r>
              <a:rPr lang="es-PA" dirty="0" smtClean="0"/>
              <a:t>Eliminamos partes del árbol!</a:t>
            </a:r>
          </a:p>
          <a:p>
            <a:pPr lvl="1"/>
            <a:r>
              <a:rPr lang="es-PA" dirty="0" smtClean="0"/>
              <a:t>Misma decisión en </a:t>
            </a:r>
            <a:r>
              <a:rPr lang="es-PA" dirty="0" err="1" smtClean="0"/>
              <a:t>minimax</a:t>
            </a:r>
            <a:r>
              <a:rPr lang="es-PA" dirty="0"/>
              <a:t> </a:t>
            </a:r>
            <a:r>
              <a:rPr lang="es-PA" dirty="0" smtClean="0"/>
              <a:t>pero obviamos y eliminamos las demás partes (</a:t>
            </a:r>
            <a:r>
              <a:rPr lang="es-PA" dirty="0" err="1" smtClean="0"/>
              <a:t>alpha</a:t>
            </a:r>
            <a:r>
              <a:rPr lang="es-PA" dirty="0" smtClean="0"/>
              <a:t>-beta </a:t>
            </a:r>
            <a:r>
              <a:rPr lang="es-PA" dirty="0" err="1" smtClean="0"/>
              <a:t>pruning</a:t>
            </a:r>
            <a:r>
              <a:rPr lang="es-PA" dirty="0" smtClean="0"/>
              <a:t>)</a:t>
            </a:r>
          </a:p>
          <a:p>
            <a:r>
              <a:rPr lang="es-PA" dirty="0" smtClean="0"/>
              <a:t>Puede ser aplicado a cualquier </a:t>
            </a:r>
            <a:r>
              <a:rPr lang="es-PA" dirty="0" err="1" smtClean="0"/>
              <a:t>profunidad</a:t>
            </a:r>
            <a:r>
              <a:rPr lang="es-PA" dirty="0" smtClean="0"/>
              <a:t> de árbol</a:t>
            </a:r>
          </a:p>
          <a:p>
            <a:r>
              <a:rPr lang="es-PA" dirty="0" smtClean="0"/>
              <a:t>Concepto</a:t>
            </a:r>
          </a:p>
          <a:p>
            <a:pPr lvl="1"/>
            <a:r>
              <a:rPr lang="es-PA" dirty="0"/>
              <a:t>P</a:t>
            </a:r>
            <a:r>
              <a:rPr lang="es-PA" dirty="0" smtClean="0"/>
              <a:t>2 trata de minimizar</a:t>
            </a:r>
          </a:p>
          <a:p>
            <a:pPr lvl="1"/>
            <a:r>
              <a:rPr lang="es-PA" dirty="0" smtClean="0"/>
              <a:t>P1 trata de </a:t>
            </a:r>
            <a:r>
              <a:rPr lang="es-PA" dirty="0" err="1" smtClean="0"/>
              <a:t>maximixar</a:t>
            </a:r>
            <a:endParaRPr lang="es-PA" dirty="0" smtClean="0"/>
          </a:p>
          <a:p>
            <a:pPr lvl="1"/>
            <a:r>
              <a:rPr lang="es-PA" dirty="0"/>
              <a:t>P</a:t>
            </a:r>
            <a:r>
              <a:rPr lang="es-PA" dirty="0" smtClean="0"/>
              <a:t>1 nunca escogerá la mejor decisión de P2</a:t>
            </a:r>
          </a:p>
          <a:p>
            <a:endParaRPr lang="es-PA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4088" y="257652"/>
            <a:ext cx="4286312" cy="189722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8061" y="3784170"/>
            <a:ext cx="3982339" cy="299707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t="7471"/>
          <a:stretch/>
        </p:blipFill>
        <p:spPr>
          <a:xfrm>
            <a:off x="1476849" y="5878790"/>
            <a:ext cx="3914303" cy="90245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0345" y="4342984"/>
            <a:ext cx="2207716" cy="2186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725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 smtClean="0"/>
              <a:t>Búsqueda </a:t>
            </a:r>
            <a:r>
              <a:rPr lang="es-PA" sz="3600" dirty="0" err="1" smtClean="0"/>
              <a:t>Adversarial</a:t>
            </a:r>
            <a:r>
              <a:rPr lang="es-PA" sz="3600" dirty="0" smtClean="0"/>
              <a:t/>
            </a:r>
            <a:br>
              <a:rPr lang="es-PA" sz="3600" dirty="0" smtClean="0"/>
            </a:br>
            <a:r>
              <a:rPr lang="es-PA" sz="3600" dirty="0" smtClean="0"/>
              <a:t>“</a:t>
            </a:r>
            <a:r>
              <a:rPr lang="es-PA" sz="3600" dirty="0" err="1" smtClean="0"/>
              <a:t>Pruning</a:t>
            </a:r>
            <a:r>
              <a:rPr lang="es-PA" sz="3600" dirty="0" smtClean="0"/>
              <a:t>” Alfa-Beta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44856" y="1471353"/>
            <a:ext cx="11945544" cy="5181374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 = mejor valor máximo encontrado a través de MAX</a:t>
            </a:r>
          </a:p>
          <a:p>
            <a:r>
              <a:rPr lang="es-PA" dirty="0" smtClean="0">
                <a:sym typeface="Symbol" panose="05050102010706020507" pitchFamily="18" charset="2"/>
              </a:rPr>
              <a:t> = mejor valor mínimo encontrado a través de MIN</a:t>
            </a:r>
          </a:p>
          <a:p>
            <a:r>
              <a:rPr lang="es-PA" dirty="0" smtClean="0">
                <a:sym typeface="Symbol" panose="05050102010706020507" pitchFamily="18" charset="2"/>
              </a:rPr>
              <a:t>Actualizan el valor de  </a:t>
            </a:r>
            <a:r>
              <a:rPr lang="es-PA" dirty="0" err="1" smtClean="0">
                <a:sym typeface="Symbol" panose="05050102010706020507" pitchFamily="18" charset="2"/>
              </a:rPr>
              <a:t>ó</a:t>
            </a:r>
            <a:r>
              <a:rPr lang="es-PA" dirty="0" smtClean="0">
                <a:sym typeface="Symbol" panose="05050102010706020507" pitchFamily="18" charset="2"/>
              </a:rPr>
              <a:t> , ignorando nodos que no convienen</a:t>
            </a:r>
            <a:endParaRPr lang="es-PA" dirty="0" smtClean="0"/>
          </a:p>
          <a:p>
            <a:endParaRPr lang="es-PA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7253" y="2788468"/>
            <a:ext cx="3899015" cy="3939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491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 smtClean="0"/>
              <a:t>Búsqueda </a:t>
            </a:r>
            <a:r>
              <a:rPr lang="es-PA" sz="3600" dirty="0" err="1" smtClean="0"/>
              <a:t>Adversarial</a:t>
            </a:r>
            <a:r>
              <a:rPr lang="es-PA" sz="3600" dirty="0" smtClean="0"/>
              <a:t/>
            </a:r>
            <a:br>
              <a:rPr lang="es-PA" sz="3600" dirty="0" smtClean="0"/>
            </a:br>
            <a:r>
              <a:rPr lang="es-PA" sz="3600" dirty="0" smtClean="0"/>
              <a:t>“</a:t>
            </a:r>
            <a:r>
              <a:rPr lang="es-PA" sz="3600" dirty="0" err="1" smtClean="0"/>
              <a:t>Pruning</a:t>
            </a:r>
            <a:r>
              <a:rPr lang="es-PA" sz="3600" dirty="0" smtClean="0"/>
              <a:t>” Alfa-Beta</a:t>
            </a:r>
            <a:endParaRPr lang="es-PA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144856" y="1471353"/>
                <a:ext cx="11945544" cy="5181374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s-PA" dirty="0" smtClean="0">
                    <a:sym typeface="Symbol" panose="05050102010706020507" pitchFamily="18" charset="2"/>
                  </a:rPr>
                  <a:t>Desventaja:  Depende del </a:t>
                </a:r>
                <a:r>
                  <a:rPr lang="es-PA" dirty="0" err="1" smtClean="0">
                    <a:sym typeface="Symbol" panose="05050102010706020507" pitchFamily="18" charset="2"/>
                  </a:rPr>
                  <a:t>órden</a:t>
                </a:r>
                <a:r>
                  <a:rPr lang="es-PA" dirty="0" smtClean="0">
                    <a:sym typeface="Symbol" panose="05050102010706020507" pitchFamily="18" charset="2"/>
                  </a:rPr>
                  <a:t> en que son examinados los estados</a:t>
                </a:r>
              </a:p>
              <a:p>
                <a:r>
                  <a:rPr lang="es-PA" dirty="0" err="1" smtClean="0">
                    <a:sym typeface="Symbol" panose="05050102010706020507" pitchFamily="18" charset="2"/>
                  </a:rPr>
                  <a:t>Ejm</a:t>
                </a:r>
                <a:r>
                  <a:rPr lang="es-PA" dirty="0" smtClean="0">
                    <a:sym typeface="Symbol" panose="05050102010706020507" pitchFamily="18" charset="2"/>
                  </a:rPr>
                  <a:t>: (e) y (f)</a:t>
                </a:r>
              </a:p>
              <a:p>
                <a:pPr lvl="1"/>
                <a:r>
                  <a:rPr lang="es-PA" dirty="0" smtClean="0">
                    <a:sym typeface="Symbol" panose="05050102010706020507" pitchFamily="18" charset="2"/>
                  </a:rPr>
                  <a:t>(e), el mejor sucesor fue primero (punto de vista MIN)</a:t>
                </a:r>
              </a:p>
              <a:p>
                <a:pPr lvl="1"/>
                <a:r>
                  <a:rPr lang="es-PA" dirty="0" smtClean="0">
                    <a:sym typeface="Symbol" panose="05050102010706020507" pitchFamily="18" charset="2"/>
                  </a:rPr>
                  <a:t>(f), el peor sucesor fue primero (punto de vista de MAX)</a:t>
                </a:r>
              </a:p>
              <a:p>
                <a:pPr lvl="2"/>
                <a:r>
                  <a:rPr lang="es-PA" dirty="0" smtClean="0">
                    <a:sym typeface="Symbol" panose="05050102010706020507" pitchFamily="18" charset="2"/>
                  </a:rPr>
                  <a:t>Seguir explorando</a:t>
                </a:r>
              </a:p>
              <a:p>
                <a:pPr lvl="2"/>
                <a:r>
                  <a:rPr lang="es-PA" dirty="0" smtClean="0">
                    <a:sym typeface="Symbol" panose="05050102010706020507" pitchFamily="18" charset="2"/>
                  </a:rPr>
                  <a:t>Si se hubiese generado primero el 2 terminamos</a:t>
                </a:r>
              </a:p>
              <a:p>
                <a:pPr lvl="2"/>
                <a:r>
                  <a:rPr lang="es-PA" dirty="0" smtClean="0">
                    <a:sym typeface="Symbol" panose="05050102010706020507" pitchFamily="18" charset="2"/>
                  </a:rPr>
                  <a:t>Complejidad hubiera sido O(b^(m/2))</a:t>
                </a:r>
              </a:p>
              <a:p>
                <a:pPr lvl="2"/>
                <a:r>
                  <a:rPr lang="es-PA" dirty="0" smtClean="0">
                    <a:sym typeface="Symbol" panose="05050102010706020507" pitchFamily="18" charset="2"/>
                  </a:rPr>
                  <a:t>Efectividad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s-PA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radPr>
                      <m:deg/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𝑏</m:t>
                        </m:r>
                      </m:e>
                    </m:rad>
                  </m:oMath>
                </a14:m>
                <a:r>
                  <a:rPr lang="es-PA" dirty="0" smtClean="0"/>
                  <a:t> (ramales)</a:t>
                </a:r>
              </a:p>
              <a:p>
                <a:pPr lvl="2"/>
                <a:r>
                  <a:rPr lang="es-PA" dirty="0" smtClean="0"/>
                  <a:t>Si se examinan en orden aleatorio O(b^(3m/4))</a:t>
                </a:r>
              </a:p>
              <a:p>
                <a:r>
                  <a:rPr lang="es-PA" dirty="0" smtClean="0"/>
                  <a:t>Es mejor explorar por aleatoriedad (</a:t>
                </a:r>
                <a:r>
                  <a:rPr lang="es-PA" dirty="0" err="1" smtClean="0"/>
                  <a:t>Iterative</a:t>
                </a:r>
                <a:r>
                  <a:rPr lang="es-PA" dirty="0" smtClean="0"/>
                  <a:t> </a:t>
                </a:r>
                <a:r>
                  <a:rPr lang="es-PA" dirty="0" err="1" smtClean="0"/>
                  <a:t>Depht-First</a:t>
                </a:r>
                <a:r>
                  <a:rPr lang="es-PA" dirty="0" smtClean="0"/>
                  <a:t>)</a:t>
                </a:r>
              </a:p>
              <a:p>
                <a:pPr lvl="1"/>
                <a:r>
                  <a:rPr lang="es-PA" dirty="0" smtClean="0"/>
                  <a:t>Los mejores movimientos son llamados ‘</a:t>
                </a:r>
                <a:r>
                  <a:rPr lang="es-PA" dirty="0" err="1" smtClean="0"/>
                  <a:t>heuristic</a:t>
                </a:r>
                <a:r>
                  <a:rPr lang="es-PA" dirty="0" smtClean="0"/>
                  <a:t> </a:t>
                </a:r>
                <a:r>
                  <a:rPr lang="es-PA" dirty="0" err="1" smtClean="0"/>
                  <a:t>killer</a:t>
                </a:r>
                <a:r>
                  <a:rPr lang="es-PA" dirty="0" smtClean="0"/>
                  <a:t> </a:t>
                </a:r>
                <a:r>
                  <a:rPr lang="es-PA" dirty="0" err="1" smtClean="0"/>
                  <a:t>moves</a:t>
                </a:r>
                <a:r>
                  <a:rPr lang="es-PA" dirty="0" smtClean="0"/>
                  <a:t>’</a:t>
                </a:r>
              </a:p>
              <a:p>
                <a:pPr lvl="1"/>
                <a:r>
                  <a:rPr lang="es-PA" dirty="0" smtClean="0"/>
                  <a:t>Los estados se pueden repetir por transposición (es común que se repitan estados)</a:t>
                </a:r>
              </a:p>
              <a:p>
                <a:pPr lvl="2"/>
                <a:r>
                  <a:rPr lang="es-PA" dirty="0" smtClean="0"/>
                  <a:t>Es mejor alojar estados en una tabla para no volver a computarlos (tabla de </a:t>
                </a:r>
                <a:r>
                  <a:rPr lang="es-PA" dirty="0" err="1" smtClean="0"/>
                  <a:t>tansposición</a:t>
                </a:r>
                <a:r>
                  <a:rPr lang="es-PA" dirty="0" smtClean="0"/>
                  <a:t>)</a:t>
                </a:r>
              </a:p>
              <a:p>
                <a:pPr lvl="3"/>
                <a:r>
                  <a:rPr lang="es-PA" dirty="0" err="1" smtClean="0"/>
                  <a:t>Graph-Search</a:t>
                </a:r>
                <a:endParaRPr lang="es-PA" dirty="0" smtClean="0"/>
              </a:p>
              <a:p>
                <a:endParaRPr lang="es-PA" dirty="0" smtClean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44856" y="1471353"/>
                <a:ext cx="11945544" cy="5181374"/>
              </a:xfrm>
              <a:blipFill>
                <a:blip r:embed="rId2"/>
                <a:stretch>
                  <a:fillRect l="-255" t="-1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4687" y="2018744"/>
            <a:ext cx="3982339" cy="2997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550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 smtClean="0"/>
              <a:t>Búsqueda </a:t>
            </a:r>
            <a:r>
              <a:rPr lang="es-PA" sz="3600" dirty="0" err="1" smtClean="0"/>
              <a:t>Adversarial</a:t>
            </a:r>
            <a:r>
              <a:rPr lang="es-PA" sz="3600" dirty="0" smtClean="0"/>
              <a:t/>
            </a:r>
            <a:br>
              <a:rPr lang="es-PA" sz="3600" dirty="0" smtClean="0"/>
            </a:br>
            <a:r>
              <a:rPr lang="es-PA" sz="3600" dirty="0" smtClean="0"/>
              <a:t>Decisiones Imperfectas en Tiempo Real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2017972" cy="5181374"/>
          </a:xfrm>
        </p:spPr>
        <p:txBody>
          <a:bodyPr>
            <a:normAutofit fontScale="92500" lnSpcReduction="10000"/>
          </a:bodyPr>
          <a:lstStyle/>
          <a:p>
            <a:r>
              <a:rPr lang="es-PA" dirty="0" err="1" smtClean="0"/>
              <a:t>Minimax</a:t>
            </a:r>
            <a:r>
              <a:rPr lang="es-PA" dirty="0" smtClean="0"/>
              <a:t> genera todo el juego</a:t>
            </a:r>
          </a:p>
          <a:p>
            <a:r>
              <a:rPr lang="es-PA" dirty="0" smtClean="0"/>
              <a:t>Alfa beta elimina parte de él, lo innecesario pero busca mucho la manera terminal</a:t>
            </a:r>
          </a:p>
          <a:p>
            <a:pPr lvl="1"/>
            <a:r>
              <a:rPr lang="es-PA" dirty="0" smtClean="0"/>
              <a:t>No es práctico</a:t>
            </a:r>
          </a:p>
          <a:p>
            <a:pPr lvl="1"/>
            <a:r>
              <a:rPr lang="es-PA" dirty="0" smtClean="0"/>
              <a:t>Toma mucho tiempo</a:t>
            </a:r>
          </a:p>
          <a:p>
            <a:r>
              <a:rPr lang="es-PA" dirty="0" smtClean="0"/>
              <a:t>Otro método mejor es evaluar la función heurística, es decir alterar </a:t>
            </a:r>
            <a:r>
              <a:rPr lang="es-PA" dirty="0" err="1" smtClean="0"/>
              <a:t>minimax</a:t>
            </a:r>
            <a:r>
              <a:rPr lang="es-PA" dirty="0" smtClean="0"/>
              <a:t> y alfa </a:t>
            </a:r>
            <a:r>
              <a:rPr lang="es-PA" dirty="0" err="1" smtClean="0"/>
              <a:t>pruning</a:t>
            </a:r>
            <a:endParaRPr lang="es-PA" dirty="0" smtClean="0"/>
          </a:p>
          <a:p>
            <a:pPr lvl="1"/>
            <a:r>
              <a:rPr lang="es-PA" dirty="0" smtClean="0"/>
              <a:t>EVAL = reemplazando la función de evaluación, por una heurística</a:t>
            </a:r>
          </a:p>
          <a:p>
            <a:pPr lvl="1"/>
            <a:r>
              <a:rPr lang="es-PA" dirty="0" err="1" smtClean="0"/>
              <a:t>Cutoff</a:t>
            </a:r>
            <a:r>
              <a:rPr lang="es-PA" dirty="0" smtClean="0"/>
              <a:t> test = reemplazando la prueba terminal que decide cuando aplicar</a:t>
            </a:r>
          </a:p>
          <a:p>
            <a:pPr lvl="1"/>
            <a:endParaRPr lang="es-PA" dirty="0"/>
          </a:p>
          <a:p>
            <a:pPr lvl="1"/>
            <a:endParaRPr lang="es-PA" dirty="0" smtClean="0"/>
          </a:p>
          <a:p>
            <a:pPr lvl="1"/>
            <a:endParaRPr lang="es-PA" dirty="0"/>
          </a:p>
          <a:p>
            <a:r>
              <a:rPr lang="es-PA" dirty="0" smtClean="0"/>
              <a:t>Hay que diseñar bien la función de evaluación o nos llevará a un camino sin salida. ¿Cómo?</a:t>
            </a:r>
          </a:p>
          <a:p>
            <a:pPr lvl="1"/>
            <a:r>
              <a:rPr lang="es-PA" dirty="0" smtClean="0"/>
              <a:t>Evaluar la verdadera función de utilidad (ganar &gt;&gt; empatar &gt;&gt; perder, error si lo contrario)</a:t>
            </a:r>
          </a:p>
          <a:p>
            <a:pPr lvl="1"/>
            <a:r>
              <a:rPr lang="es-PA" dirty="0" smtClean="0"/>
              <a:t>No debe tomar mucho tiempo en computar</a:t>
            </a:r>
          </a:p>
          <a:p>
            <a:pPr lvl="1"/>
            <a:r>
              <a:rPr lang="es-PA" dirty="0" smtClean="0"/>
              <a:t>Para los estados no terminales, la </a:t>
            </a:r>
            <a:r>
              <a:rPr lang="es-PA" dirty="0" err="1" smtClean="0"/>
              <a:t>funci´ón</a:t>
            </a:r>
            <a:r>
              <a:rPr lang="es-PA" dirty="0" smtClean="0"/>
              <a:t> de evaluación debe correlacionarse con la razón de ganar </a:t>
            </a:r>
          </a:p>
          <a:p>
            <a:pPr lvl="1"/>
            <a:endParaRPr lang="es-PA" dirty="0" smtClean="0"/>
          </a:p>
          <a:p>
            <a:endParaRPr lang="es-PA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1949" y="3996822"/>
            <a:ext cx="6724650" cy="120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073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 smtClean="0"/>
              <a:t>Búsqueda </a:t>
            </a:r>
            <a:r>
              <a:rPr lang="es-PA" sz="3600" dirty="0" err="1" smtClean="0"/>
              <a:t>Adversarial</a:t>
            </a:r>
            <a:r>
              <a:rPr lang="es-PA" sz="3600" dirty="0" smtClean="0"/>
              <a:t/>
            </a:r>
            <a:br>
              <a:rPr lang="es-PA" sz="3600" dirty="0" smtClean="0"/>
            </a:br>
            <a:r>
              <a:rPr lang="es-PA" sz="3600" dirty="0" smtClean="0"/>
              <a:t>Decisiones Imperfectas en Tiempo Real</a:t>
            </a:r>
            <a:endParaRPr lang="es-PA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72428" y="1471353"/>
                <a:ext cx="12017972" cy="5181374"/>
              </a:xfrm>
            </p:spPr>
            <p:txBody>
              <a:bodyPr>
                <a:normAutofit/>
              </a:bodyPr>
              <a:lstStyle/>
              <a:p>
                <a:r>
                  <a:rPr lang="es-PA" dirty="0" smtClean="0"/>
                  <a:t>En ajedrez: “no hay ‘chances’ de ganar”, se conocen los estados y los movimientos</a:t>
                </a:r>
              </a:p>
              <a:p>
                <a:pPr lvl="1"/>
                <a:r>
                  <a:rPr lang="es-PA" dirty="0" smtClean="0"/>
                  <a:t>Para decisiones imperfectas necesitamos las reglas anteriores</a:t>
                </a:r>
              </a:p>
              <a:p>
                <a:pPr lvl="1"/>
                <a:r>
                  <a:rPr lang="es-PA" dirty="0" smtClean="0"/>
                  <a:t>Sabemos los estados y características </a:t>
                </a:r>
              </a:p>
              <a:p>
                <a:pPr lvl="1"/>
                <a:r>
                  <a:rPr lang="es-PA" dirty="0" smtClean="0"/>
                  <a:t>cantidad de reinas, reyes, peones, etc. que conducen a ganar, perder o empatar</a:t>
                </a:r>
              </a:p>
              <a:p>
                <a:r>
                  <a:rPr lang="es-PA" dirty="0" smtClean="0"/>
                  <a:t>Asumiendo estado de peones 72% ganar(+1), 20% perder(0), 8% empatar(1/2)</a:t>
                </a:r>
              </a:p>
              <a:p>
                <a:pPr lvl="1"/>
                <a:r>
                  <a:rPr lang="es-PA" dirty="0" smtClean="0"/>
                  <a:t>Valor de la función = (0.72*1+0.2*0+0.08*0.5)=0.76</a:t>
                </a:r>
              </a:p>
              <a:p>
                <a:r>
                  <a:rPr lang="es-PA" dirty="0" smtClean="0"/>
                  <a:t>Se usa una estrategia de sumar por separado las ‘ganancias’</a:t>
                </a:r>
              </a:p>
              <a:p>
                <a:r>
                  <a:rPr lang="es-PA" dirty="0" smtClean="0"/>
                  <a:t>Se llama pesos lineales, EVAL =w1*f1(s) + w2*f2(s) + … + </a:t>
                </a:r>
                <a:r>
                  <a:rPr lang="es-PA" dirty="0" err="1" smtClean="0"/>
                  <a:t>wnfn</a:t>
                </a:r>
                <a:r>
                  <a:rPr lang="es-PA" dirty="0" smtClean="0"/>
                  <a:t>(s) = 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s-PA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s-PA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s-PA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s-PA" dirty="0" smtClean="0"/>
              </a:p>
              <a:p>
                <a:pPr lvl="1"/>
                <a:r>
                  <a:rPr lang="es-PA" dirty="0" smtClean="0"/>
                  <a:t>w = pesos, f = características, </a:t>
                </a:r>
                <a:r>
                  <a:rPr lang="es-PA" dirty="0" err="1" smtClean="0"/>
                  <a:t>p.e</a:t>
                </a:r>
                <a:r>
                  <a:rPr lang="es-PA" dirty="0" smtClean="0"/>
                  <a:t>. un </a:t>
                </a:r>
                <a:r>
                  <a:rPr lang="es-PA" dirty="0" err="1" smtClean="0"/>
                  <a:t>peon</a:t>
                </a:r>
                <a:r>
                  <a:rPr lang="es-PA" dirty="0" smtClean="0"/>
                  <a:t> = 1, caballo = 3, etc.</a:t>
                </a:r>
              </a:p>
              <a:p>
                <a:pPr lvl="1"/>
                <a:r>
                  <a:rPr lang="es-PA" dirty="0" smtClean="0"/>
                  <a:t>La contribución de pesos individuales es diferente a las características.</a:t>
                </a:r>
              </a:p>
              <a:p>
                <a:pPr lvl="1"/>
                <a:r>
                  <a:rPr lang="es-PA" dirty="0" smtClean="0"/>
                  <a:t>PERO!, los programas de ajedrez utilizan combinaciones no lineales para ganar.</a:t>
                </a:r>
              </a:p>
              <a:p>
                <a:r>
                  <a:rPr lang="es-PA" dirty="0" smtClean="0"/>
                  <a:t>También se pueden aplicar algoritmos de ML, basados en experiencia para ganar.</a:t>
                </a:r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2428" y="1471353"/>
                <a:ext cx="12017972" cy="5181374"/>
              </a:xfrm>
              <a:blipFill>
                <a:blip r:embed="rId2"/>
                <a:stretch>
                  <a:fillRect l="-254" t="-5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65367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 smtClean="0"/>
              <a:t>Búsqueda </a:t>
            </a:r>
            <a:r>
              <a:rPr lang="es-PA" sz="3600" dirty="0" err="1" smtClean="0"/>
              <a:t>Adversarial</a:t>
            </a:r>
            <a:r>
              <a:rPr lang="es-PA" sz="3600" dirty="0" smtClean="0"/>
              <a:t/>
            </a:r>
            <a:br>
              <a:rPr lang="es-PA" sz="3600" dirty="0" smtClean="0"/>
            </a:br>
            <a:r>
              <a:rPr lang="es-PA" sz="3600" dirty="0" smtClean="0"/>
              <a:t>Decisiones Imperfectas en Tiempo Real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2017972" cy="5181374"/>
          </a:xfrm>
        </p:spPr>
        <p:txBody>
          <a:bodyPr>
            <a:normAutofit/>
          </a:bodyPr>
          <a:lstStyle/>
          <a:p>
            <a:r>
              <a:rPr lang="es-PA" dirty="0" smtClean="0"/>
              <a:t>Lo anterior era modificar la función de evaluación</a:t>
            </a:r>
          </a:p>
          <a:p>
            <a:r>
              <a:rPr lang="es-PA" dirty="0" err="1" smtClean="0"/>
              <a:t>Modifcamos</a:t>
            </a:r>
            <a:r>
              <a:rPr lang="es-PA" dirty="0" smtClean="0"/>
              <a:t> ahora la búsqueda (usando la función anterior)</a:t>
            </a:r>
          </a:p>
          <a:p>
            <a:pPr lvl="1"/>
            <a:r>
              <a:rPr lang="es-PA" dirty="0" smtClean="0"/>
              <a:t>Retorna True, para </a:t>
            </a:r>
            <a:r>
              <a:rPr lang="es-PA" dirty="0" err="1" smtClean="0"/>
              <a:t>profunidades</a:t>
            </a:r>
            <a:r>
              <a:rPr lang="es-PA" dirty="0" smtClean="0"/>
              <a:t> &gt; a la </a:t>
            </a:r>
            <a:r>
              <a:rPr lang="es-PA" dirty="0" err="1" smtClean="0"/>
              <a:t>profunidad</a:t>
            </a:r>
            <a:r>
              <a:rPr lang="es-PA" dirty="0" smtClean="0"/>
              <a:t> fija y los estados terminales</a:t>
            </a:r>
          </a:p>
          <a:p>
            <a:pPr lvl="1"/>
            <a:r>
              <a:rPr lang="es-PA" dirty="0" smtClean="0"/>
              <a:t>Mejor usar </a:t>
            </a:r>
            <a:r>
              <a:rPr lang="es-PA" dirty="0" err="1" smtClean="0"/>
              <a:t>Iterative</a:t>
            </a:r>
            <a:r>
              <a:rPr lang="es-PA" dirty="0" smtClean="0"/>
              <a:t> </a:t>
            </a:r>
            <a:r>
              <a:rPr lang="es-PA" dirty="0" err="1" smtClean="0"/>
              <a:t>Deeping</a:t>
            </a:r>
            <a:r>
              <a:rPr lang="es-PA" dirty="0" smtClean="0"/>
              <a:t> (culminado el tiempo de </a:t>
            </a:r>
            <a:r>
              <a:rPr lang="es-PA" dirty="0" err="1" smtClean="0"/>
              <a:t>timeout</a:t>
            </a:r>
            <a:r>
              <a:rPr lang="es-PA" dirty="0" smtClean="0"/>
              <a:t> )retornando la mejor opción</a:t>
            </a:r>
          </a:p>
          <a:p>
            <a:pPr lvl="1"/>
            <a:r>
              <a:rPr lang="es-PA" dirty="0" smtClean="0"/>
              <a:t>Analizando el ejemplo:</a:t>
            </a:r>
          </a:p>
          <a:p>
            <a:pPr lvl="2"/>
            <a:r>
              <a:rPr lang="es-PA" dirty="0" smtClean="0"/>
              <a:t>Negro tiene la ventaja por un caballo y dos peones. (Negro cabeza)</a:t>
            </a:r>
          </a:p>
          <a:p>
            <a:pPr lvl="2"/>
            <a:r>
              <a:rPr lang="es-PA" dirty="0" smtClean="0"/>
              <a:t>En el siguiente paso Blancos atrapan a la reina negra, las posibilidades de ganar de negra son mayores</a:t>
            </a:r>
          </a:p>
          <a:p>
            <a:r>
              <a:rPr lang="es-PA" dirty="0" smtClean="0"/>
              <a:t>Se debe de aplicar búsqueda cociente</a:t>
            </a:r>
          </a:p>
          <a:p>
            <a:pPr lvl="1"/>
            <a:r>
              <a:rPr lang="es-PA" dirty="0" smtClean="0"/>
              <a:t>Mirar el estado actual</a:t>
            </a:r>
          </a:p>
          <a:p>
            <a:r>
              <a:rPr lang="es-PA" dirty="0" smtClean="0"/>
              <a:t>El efecto horizonte es donde el oponente causa daño</a:t>
            </a:r>
          </a:p>
          <a:p>
            <a:pPr lvl="1"/>
            <a:r>
              <a:rPr lang="es-PA" dirty="0" smtClean="0"/>
              <a:t>No esquivable, pero puede desviarse con tácticas.</a:t>
            </a:r>
          </a:p>
          <a:p>
            <a:endParaRPr lang="es-PA" dirty="0" smtClean="0"/>
          </a:p>
        </p:txBody>
      </p:sp>
      <p:grpSp>
        <p:nvGrpSpPr>
          <p:cNvPr id="6" name="Group 5"/>
          <p:cNvGrpSpPr/>
          <p:nvPr/>
        </p:nvGrpSpPr>
        <p:grpSpPr>
          <a:xfrm>
            <a:off x="8637430" y="1226910"/>
            <a:ext cx="3224831" cy="864440"/>
            <a:chOff x="8419721" y="1471353"/>
            <a:chExt cx="3224831" cy="86444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/>
            <a:srcRect l="71227" t="29065" b="48304"/>
            <a:stretch/>
          </p:blipFill>
          <p:spPr>
            <a:xfrm>
              <a:off x="8419721" y="1471353"/>
              <a:ext cx="3224831" cy="452674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802232" y="1924026"/>
              <a:ext cx="968864" cy="411767"/>
            </a:xfrm>
            <a:prstGeom prst="rect">
              <a:avLst/>
            </a:prstGeom>
          </p:spPr>
        </p:pic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7466" y="4300396"/>
            <a:ext cx="4882934" cy="1939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686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 smtClean="0"/>
              <a:t>Búsqueda </a:t>
            </a:r>
            <a:r>
              <a:rPr lang="es-PA" sz="3600" dirty="0" err="1" smtClean="0"/>
              <a:t>Adversarial</a:t>
            </a:r>
            <a:r>
              <a:rPr lang="es-PA" sz="3600" dirty="0" smtClean="0"/>
              <a:t/>
            </a:r>
            <a:br>
              <a:rPr lang="es-PA" sz="3600" dirty="0" smtClean="0"/>
            </a:br>
            <a:r>
              <a:rPr lang="es-PA" sz="3600" dirty="0" smtClean="0"/>
              <a:t>Decisiones Imperfectas en Tiempo Real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2017972" cy="5181374"/>
          </a:xfrm>
        </p:spPr>
        <p:txBody>
          <a:bodyPr>
            <a:normAutofit/>
          </a:bodyPr>
          <a:lstStyle/>
          <a:p>
            <a:r>
              <a:rPr lang="es-PA" dirty="0" err="1" smtClean="0"/>
              <a:t>Ejm</a:t>
            </a:r>
            <a:r>
              <a:rPr lang="es-PA" dirty="0" smtClean="0"/>
              <a:t>:  El alfil no puede escapar</a:t>
            </a:r>
          </a:p>
          <a:p>
            <a:pPr lvl="1"/>
            <a:r>
              <a:rPr lang="es-PA" dirty="0" smtClean="0"/>
              <a:t>Torre se movería h1, a1, a2 (6 </a:t>
            </a:r>
            <a:r>
              <a:rPr lang="es-PA" dirty="0" err="1" smtClean="0"/>
              <a:t>ply</a:t>
            </a:r>
            <a:r>
              <a:rPr lang="es-PA" dirty="0" smtClean="0"/>
              <a:t>)</a:t>
            </a:r>
          </a:p>
          <a:p>
            <a:pPr lvl="1"/>
            <a:r>
              <a:rPr lang="es-PA" dirty="0" smtClean="0"/>
              <a:t>Negro no tiene secuencia que libere al alfil</a:t>
            </a:r>
          </a:p>
          <a:p>
            <a:pPr lvl="2"/>
            <a:r>
              <a:rPr lang="es-PA" dirty="0" smtClean="0"/>
              <a:t>Aún movidas </a:t>
            </a:r>
            <a:r>
              <a:rPr lang="es-PA" dirty="0" err="1" smtClean="0"/>
              <a:t>subsequentes</a:t>
            </a:r>
            <a:r>
              <a:rPr lang="es-PA" dirty="0" smtClean="0"/>
              <a:t> son pérdida</a:t>
            </a:r>
          </a:p>
          <a:p>
            <a:pPr lvl="1"/>
            <a:r>
              <a:rPr lang="es-PA" dirty="0" smtClean="0"/>
              <a:t>Negro puede considerar</a:t>
            </a:r>
          </a:p>
          <a:p>
            <a:pPr lvl="2"/>
            <a:r>
              <a:rPr lang="es-PA" dirty="0" smtClean="0"/>
              <a:t>Que capturen al </a:t>
            </a:r>
            <a:r>
              <a:rPr lang="es-PA" dirty="0" err="1" smtClean="0"/>
              <a:t>peon</a:t>
            </a:r>
            <a:r>
              <a:rPr lang="es-PA" dirty="0" smtClean="0"/>
              <a:t> a e4</a:t>
            </a:r>
          </a:p>
          <a:p>
            <a:pPr lvl="2"/>
            <a:r>
              <a:rPr lang="es-PA" dirty="0" smtClean="0"/>
              <a:t>Luego el </a:t>
            </a:r>
            <a:r>
              <a:rPr lang="es-PA" dirty="0" err="1" smtClean="0"/>
              <a:t>peon</a:t>
            </a:r>
            <a:r>
              <a:rPr lang="es-PA" dirty="0" smtClean="0"/>
              <a:t> de f5</a:t>
            </a:r>
          </a:p>
          <a:p>
            <a:pPr lvl="2"/>
            <a:r>
              <a:rPr lang="es-PA" dirty="0" smtClean="0"/>
              <a:t>4 </a:t>
            </a:r>
            <a:r>
              <a:rPr lang="es-PA" dirty="0" err="1" smtClean="0"/>
              <a:t>ply</a:t>
            </a:r>
            <a:r>
              <a:rPr lang="es-PA" dirty="0" smtClean="0"/>
              <a:t> / 6 </a:t>
            </a:r>
            <a:r>
              <a:rPr lang="es-PA" dirty="0" err="1" smtClean="0"/>
              <a:t>ply</a:t>
            </a:r>
            <a:r>
              <a:rPr lang="es-PA" dirty="0" smtClean="0"/>
              <a:t> que capturaba al alfil</a:t>
            </a:r>
          </a:p>
          <a:p>
            <a:pPr lvl="1"/>
            <a:r>
              <a:rPr lang="es-PA" dirty="0" smtClean="0"/>
              <a:t>Esto se llama extensión singular</a:t>
            </a:r>
          </a:p>
          <a:p>
            <a:pPr lvl="2"/>
            <a:r>
              <a:rPr lang="es-PA" dirty="0" smtClean="0"/>
              <a:t>Movida que es mejor que otras en una posición dada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5813" y="1652422"/>
            <a:ext cx="3472789" cy="3568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496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 smtClean="0"/>
              <a:t>Siguiente Clase – Laboratorio 1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2034257"/>
            <a:ext cx="10419994" cy="4618470"/>
          </a:xfrm>
        </p:spPr>
        <p:txBody>
          <a:bodyPr>
            <a:normAutofit/>
          </a:bodyPr>
          <a:lstStyle/>
          <a:p>
            <a:r>
              <a:rPr lang="es-PA" dirty="0" smtClean="0"/>
              <a:t>Trabajar con Python</a:t>
            </a:r>
          </a:p>
          <a:p>
            <a:r>
              <a:rPr lang="es-PA" dirty="0" smtClean="0"/>
              <a:t>Si estamos trabajando con Windows…</a:t>
            </a:r>
          </a:p>
          <a:p>
            <a:pPr lvl="1"/>
            <a:r>
              <a:rPr lang="es-PA" dirty="0" smtClean="0"/>
              <a:t>Instalar Anaconda</a:t>
            </a:r>
            <a:endParaRPr lang="es-PA" dirty="0"/>
          </a:p>
          <a:p>
            <a:pPr lvl="1"/>
            <a:r>
              <a:rPr lang="es-PA" dirty="0" smtClean="0"/>
              <a:t>Crear un ambiente virtual</a:t>
            </a:r>
            <a:endParaRPr lang="es-PA" dirty="0"/>
          </a:p>
          <a:p>
            <a:pPr lvl="1"/>
            <a:r>
              <a:rPr lang="es-PA" dirty="0" smtClean="0"/>
              <a:t>Lanzar </a:t>
            </a:r>
            <a:r>
              <a:rPr lang="es-PA" dirty="0" err="1" smtClean="0"/>
              <a:t>Jupyter</a:t>
            </a:r>
            <a:r>
              <a:rPr lang="es-PA" dirty="0" smtClean="0"/>
              <a:t> Notebook</a:t>
            </a:r>
            <a:endParaRPr lang="es-PA" dirty="0"/>
          </a:p>
          <a:p>
            <a:pPr lvl="1"/>
            <a:r>
              <a:rPr lang="es-PA" dirty="0" smtClean="0"/>
              <a:t>Realizar algunas acciones básicas con </a:t>
            </a:r>
            <a:r>
              <a:rPr lang="es-PA" dirty="0" err="1" smtClean="0"/>
              <a:t>Jupyter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9423213" y="6448069"/>
            <a:ext cx="26388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/>
              <a:t>https://bit.ly/2BcMzpc</a:t>
            </a:r>
          </a:p>
        </p:txBody>
      </p:sp>
    </p:spTree>
    <p:extLst>
      <p:ext uri="{BB962C8B-B14F-4D97-AF65-F5344CB8AC3E}">
        <p14:creationId xmlns:p14="http://schemas.microsoft.com/office/powerpoint/2010/main" val="2930158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 smtClean="0"/>
              <a:t>Búsqueda </a:t>
            </a:r>
            <a:r>
              <a:rPr lang="es-PA" sz="3600" dirty="0" err="1" smtClean="0"/>
              <a:t>Adversarial</a:t>
            </a:r>
            <a:r>
              <a:rPr lang="es-PA" sz="3600" dirty="0" smtClean="0"/>
              <a:t/>
            </a:r>
            <a:br>
              <a:rPr lang="es-PA" sz="3600" dirty="0" smtClean="0"/>
            </a:br>
            <a:r>
              <a:rPr lang="es-PA" sz="3600" dirty="0" smtClean="0"/>
              <a:t>Decisiones Imperfectas en Tiempo Real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2017972" cy="5181374"/>
          </a:xfrm>
        </p:spPr>
        <p:txBody>
          <a:bodyPr>
            <a:normAutofit/>
          </a:bodyPr>
          <a:lstStyle/>
          <a:p>
            <a:r>
              <a:rPr lang="es-PA" dirty="0" err="1" smtClean="0"/>
              <a:t>Foward</a:t>
            </a:r>
            <a:r>
              <a:rPr lang="es-PA" dirty="0" smtClean="0"/>
              <a:t> </a:t>
            </a:r>
            <a:r>
              <a:rPr lang="es-PA" dirty="0" err="1" smtClean="0"/>
              <a:t>Pruning</a:t>
            </a:r>
            <a:endParaRPr lang="es-PA" dirty="0" smtClean="0"/>
          </a:p>
          <a:p>
            <a:pPr lvl="1"/>
            <a:r>
              <a:rPr lang="es-PA" dirty="0" smtClean="0"/>
              <a:t>Algunas movidas de algunos nodos son desechadas sin considerar</a:t>
            </a:r>
          </a:p>
          <a:p>
            <a:r>
              <a:rPr lang="es-PA" dirty="0" smtClean="0"/>
              <a:t>FP -&gt; considerar </a:t>
            </a:r>
            <a:r>
              <a:rPr lang="es-PA" dirty="0" err="1" smtClean="0"/>
              <a:t>Beam</a:t>
            </a:r>
            <a:r>
              <a:rPr lang="es-PA" dirty="0" smtClean="0"/>
              <a:t> </a:t>
            </a:r>
            <a:r>
              <a:rPr lang="es-PA" dirty="0" err="1" smtClean="0"/>
              <a:t>Search</a:t>
            </a:r>
            <a:endParaRPr lang="es-PA" dirty="0" smtClean="0"/>
          </a:p>
          <a:p>
            <a:pPr lvl="1"/>
            <a:r>
              <a:rPr lang="es-PA" dirty="0" smtClean="0"/>
              <a:t>En cada </a:t>
            </a:r>
            <a:r>
              <a:rPr lang="es-PA" dirty="0" err="1" smtClean="0"/>
              <a:t>ply</a:t>
            </a:r>
            <a:r>
              <a:rPr lang="es-PA" dirty="0" smtClean="0"/>
              <a:t> considerar las mejores movidas (en la </a:t>
            </a:r>
            <a:r>
              <a:rPr lang="es-PA" dirty="0" err="1" smtClean="0"/>
              <a:t>fun</a:t>
            </a:r>
            <a:r>
              <a:rPr lang="es-PA" dirty="0" smtClean="0"/>
              <a:t>. evaluación)</a:t>
            </a:r>
          </a:p>
          <a:p>
            <a:pPr lvl="1"/>
            <a:r>
              <a:rPr lang="es-PA" dirty="0" smtClean="0"/>
              <a:t>PROB-CUT (Buro, 1995), probado en LOGISTELLO (64% ganar)</a:t>
            </a:r>
          </a:p>
          <a:p>
            <a:pPr lvl="1"/>
            <a:endParaRPr lang="es-PA" dirty="0"/>
          </a:p>
          <a:p>
            <a:r>
              <a:rPr lang="es-PA" dirty="0" smtClean="0"/>
              <a:t>Se deben mezclar las técnicas anteriores para tener un buen agente.</a:t>
            </a:r>
          </a:p>
          <a:p>
            <a:pPr lvl="1"/>
            <a:r>
              <a:rPr lang="es-PA" dirty="0" err="1" smtClean="0"/>
              <a:t>Minmax</a:t>
            </a:r>
            <a:r>
              <a:rPr lang="es-PA" dirty="0" smtClean="0"/>
              <a:t> (hasta 6 </a:t>
            </a:r>
            <a:r>
              <a:rPr lang="es-PA" dirty="0" err="1" smtClean="0"/>
              <a:t>ply</a:t>
            </a:r>
            <a:r>
              <a:rPr lang="es-PA" dirty="0" smtClean="0"/>
              <a:t>) - </a:t>
            </a:r>
            <a:r>
              <a:rPr lang="es-PA" dirty="0" err="1" smtClean="0"/>
              <a:t>beginner</a:t>
            </a:r>
            <a:endParaRPr lang="es-PA" dirty="0" smtClean="0"/>
          </a:p>
          <a:p>
            <a:pPr lvl="1"/>
            <a:r>
              <a:rPr lang="es-PA" dirty="0" err="1" smtClean="0"/>
              <a:t>Alpha</a:t>
            </a:r>
            <a:r>
              <a:rPr lang="es-PA" dirty="0" smtClean="0"/>
              <a:t>-Beta </a:t>
            </a:r>
            <a:r>
              <a:rPr lang="es-PA" dirty="0" err="1" smtClean="0"/>
              <a:t>Search</a:t>
            </a:r>
            <a:r>
              <a:rPr lang="es-PA" dirty="0" smtClean="0"/>
              <a:t> (10 </a:t>
            </a:r>
            <a:r>
              <a:rPr lang="es-PA" dirty="0" err="1" smtClean="0"/>
              <a:t>ply</a:t>
            </a:r>
            <a:r>
              <a:rPr lang="es-PA" dirty="0" smtClean="0"/>
              <a:t>) - </a:t>
            </a:r>
            <a:r>
              <a:rPr lang="es-PA" dirty="0" err="1" smtClean="0"/>
              <a:t>advanced</a:t>
            </a:r>
            <a:endParaRPr lang="es-PA" dirty="0" smtClean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9556" y="1298665"/>
            <a:ext cx="2557101" cy="2627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388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 smtClean="0"/>
              <a:t>Búsqueda </a:t>
            </a:r>
            <a:r>
              <a:rPr lang="es-PA" sz="3600" dirty="0" err="1" smtClean="0"/>
              <a:t>Adversarial</a:t>
            </a:r>
            <a:r>
              <a:rPr lang="es-PA" sz="3600" dirty="0" smtClean="0"/>
              <a:t/>
            </a:r>
            <a:br>
              <a:rPr lang="es-PA" sz="3600" dirty="0" smtClean="0"/>
            </a:br>
            <a:r>
              <a:rPr lang="es-PA" sz="3600" dirty="0" smtClean="0"/>
              <a:t>Decisiones Imperfectas en Tiempo Real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2017972" cy="5181374"/>
          </a:xfrm>
        </p:spPr>
        <p:txBody>
          <a:bodyPr>
            <a:normAutofit/>
          </a:bodyPr>
          <a:lstStyle/>
          <a:p>
            <a:r>
              <a:rPr lang="es-PA" dirty="0" smtClean="0"/>
              <a:t>Búsqueda vs </a:t>
            </a:r>
            <a:r>
              <a:rPr lang="es-PA" dirty="0" err="1" smtClean="0"/>
              <a:t>lookup</a:t>
            </a:r>
            <a:endParaRPr lang="es-PA" dirty="0"/>
          </a:p>
          <a:p>
            <a:pPr lvl="1"/>
            <a:r>
              <a:rPr lang="es-PA" dirty="0" smtClean="0"/>
              <a:t>Es muy extenuante expandir árboles</a:t>
            </a:r>
          </a:p>
          <a:p>
            <a:pPr lvl="1"/>
            <a:r>
              <a:rPr lang="es-PA" dirty="0" smtClean="0"/>
              <a:t>Algunos algoritmos usan un look-up-</a:t>
            </a:r>
            <a:r>
              <a:rPr lang="es-PA" dirty="0" err="1" smtClean="0"/>
              <a:t>table</a:t>
            </a:r>
            <a:endParaRPr lang="es-PA" dirty="0" smtClean="0"/>
          </a:p>
          <a:p>
            <a:r>
              <a:rPr lang="es-PA" dirty="0" smtClean="0"/>
              <a:t>En ajedrez se confía en un look up </a:t>
            </a:r>
            <a:r>
              <a:rPr lang="es-PA" dirty="0" err="1" smtClean="0"/>
              <a:t>table</a:t>
            </a:r>
            <a:r>
              <a:rPr lang="es-PA" dirty="0" smtClean="0"/>
              <a:t> de movidas humanas</a:t>
            </a:r>
          </a:p>
          <a:p>
            <a:r>
              <a:rPr lang="es-PA" dirty="0" smtClean="0"/>
              <a:t>La máquina usaría estadística para ver cual movida de arranque es mejor</a:t>
            </a:r>
          </a:p>
          <a:p>
            <a:r>
              <a:rPr lang="es-PA" dirty="0" smtClean="0"/>
              <a:t>Probablemente luego de 10 </a:t>
            </a:r>
            <a:r>
              <a:rPr lang="es-PA" dirty="0" err="1" smtClean="0"/>
              <a:t>ply</a:t>
            </a:r>
            <a:r>
              <a:rPr lang="es-PA" dirty="0" smtClean="0"/>
              <a:t> empecemos la búsqueda</a:t>
            </a:r>
          </a:p>
          <a:p>
            <a:r>
              <a:rPr lang="es-PA" dirty="0" smtClean="0"/>
              <a:t>Probablemente las estrategias Rey-Torre-Rey sean fáciles de hacer para humanos</a:t>
            </a:r>
          </a:p>
          <a:p>
            <a:r>
              <a:rPr lang="es-PA" dirty="0" smtClean="0"/>
              <a:t>Las estrategias Rey-Torre-Caballo-Rey son más complejas</a:t>
            </a:r>
          </a:p>
          <a:p>
            <a:pPr lvl="1"/>
            <a:r>
              <a:rPr lang="es-PA" dirty="0" smtClean="0"/>
              <a:t>Esta la generaría un computador que hace una política para ganar</a:t>
            </a:r>
          </a:p>
          <a:p>
            <a:pPr lvl="1"/>
            <a:r>
              <a:rPr lang="es-PA" dirty="0" smtClean="0"/>
              <a:t>462 posiciones (62 </a:t>
            </a:r>
            <a:r>
              <a:rPr lang="es-PA" dirty="0" err="1" smtClean="0"/>
              <a:t>mov</a:t>
            </a:r>
            <a:r>
              <a:rPr lang="es-PA" dirty="0" smtClean="0"/>
              <a:t>. de alfil, 61 caballo, 2 jugadores)</a:t>
            </a:r>
          </a:p>
          <a:p>
            <a:pPr lvl="1"/>
            <a:r>
              <a:rPr lang="es-PA" dirty="0" smtClean="0"/>
              <a:t>Se hace un </a:t>
            </a:r>
            <a:r>
              <a:rPr lang="es-PA" dirty="0" err="1" smtClean="0"/>
              <a:t>minimax</a:t>
            </a:r>
            <a:r>
              <a:rPr lang="es-PA" dirty="0" smtClean="0"/>
              <a:t> retrógrado</a:t>
            </a:r>
          </a:p>
          <a:p>
            <a:pPr lvl="1"/>
            <a:r>
              <a:rPr lang="es-PA" dirty="0" smtClean="0"/>
              <a:t>Ver los trabajos de </a:t>
            </a:r>
            <a:r>
              <a:rPr lang="es-PA" dirty="0" err="1" smtClean="0"/>
              <a:t>Bourzutschky</a:t>
            </a:r>
            <a:r>
              <a:rPr lang="es-PA" dirty="0" smtClean="0"/>
              <a:t> et al, 2006 KQNKRBN (517 movimientos para acabar) 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9229" y="157613"/>
            <a:ext cx="2557101" cy="2627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196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 smtClean="0"/>
              <a:t>Búsqueda </a:t>
            </a:r>
            <a:r>
              <a:rPr lang="es-PA" sz="3600" dirty="0" err="1" smtClean="0"/>
              <a:t>Adversarial</a:t>
            </a:r>
            <a:r>
              <a:rPr lang="es-PA" sz="3600" dirty="0" smtClean="0"/>
              <a:t/>
            </a:r>
            <a:br>
              <a:rPr lang="es-PA" sz="3600" dirty="0" smtClean="0"/>
            </a:br>
            <a:r>
              <a:rPr lang="es-PA" sz="3600" dirty="0" smtClean="0"/>
              <a:t>Juegos Estocásticos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2017972" cy="5181374"/>
          </a:xfrm>
        </p:spPr>
        <p:txBody>
          <a:bodyPr>
            <a:normAutofit/>
          </a:bodyPr>
          <a:lstStyle/>
          <a:p>
            <a:r>
              <a:rPr lang="es-PA" dirty="0" smtClean="0"/>
              <a:t>Como tirar un dado!, impredecibles</a:t>
            </a:r>
          </a:p>
          <a:p>
            <a:r>
              <a:rPr lang="es-PA" dirty="0" err="1" smtClean="0"/>
              <a:t>Backgammon</a:t>
            </a:r>
            <a:r>
              <a:rPr lang="es-PA" dirty="0" smtClean="0"/>
              <a:t> (suerte y habilidad)</a:t>
            </a:r>
          </a:p>
          <a:p>
            <a:pPr lvl="1"/>
            <a:r>
              <a:rPr lang="es-PA" dirty="0" smtClean="0"/>
              <a:t>Blanco sabe en este caso que mover (dados 6-5)</a:t>
            </a:r>
          </a:p>
          <a:p>
            <a:pPr lvl="1"/>
            <a:r>
              <a:rPr lang="es-PA" dirty="0" smtClean="0"/>
              <a:t>Blanco no sabe que hará negro ni las movidas siguientes</a:t>
            </a:r>
          </a:p>
          <a:p>
            <a:r>
              <a:rPr lang="es-PA" dirty="0" smtClean="0"/>
              <a:t>Incluir Nodos de ‘chance’ además de </a:t>
            </a:r>
            <a:r>
              <a:rPr lang="es-PA" dirty="0" err="1" smtClean="0"/>
              <a:t>maxmin</a:t>
            </a:r>
            <a:endParaRPr lang="es-PA" dirty="0" smtClean="0"/>
          </a:p>
          <a:p>
            <a:pPr lvl="1"/>
            <a:r>
              <a:rPr lang="es-PA" dirty="0" smtClean="0"/>
              <a:t>1/36, 1.1 (CHANCE, PROBABILIDAD) del nodo</a:t>
            </a:r>
          </a:p>
          <a:p>
            <a:r>
              <a:rPr lang="es-PA" dirty="0" smtClean="0"/>
              <a:t>¿Cómo tomar la decisión correcta?</a:t>
            </a:r>
          </a:p>
          <a:p>
            <a:pPr lvl="1"/>
            <a:r>
              <a:rPr lang="es-PA" dirty="0" smtClean="0"/>
              <a:t>No se puede calcular el </a:t>
            </a:r>
            <a:r>
              <a:rPr lang="es-PA" dirty="0" err="1" smtClean="0"/>
              <a:t>minimax</a:t>
            </a:r>
            <a:endParaRPr lang="es-PA" dirty="0" smtClean="0"/>
          </a:p>
          <a:p>
            <a:pPr lvl="1"/>
            <a:r>
              <a:rPr lang="es-PA" dirty="0" smtClean="0"/>
              <a:t>Dependemos del valor esperado (promedio de todos)</a:t>
            </a:r>
          </a:p>
          <a:p>
            <a:pPr lvl="1"/>
            <a:r>
              <a:rPr lang="es-PA" dirty="0" smtClean="0"/>
              <a:t>‘</a:t>
            </a:r>
            <a:r>
              <a:rPr lang="es-PA" dirty="0" err="1" smtClean="0"/>
              <a:t>expected-minimax</a:t>
            </a:r>
            <a:r>
              <a:rPr lang="es-PA" dirty="0" smtClean="0"/>
              <a:t>’, suma de todos los valores esperados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8368" y="164235"/>
            <a:ext cx="2013893" cy="197986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6226" y="2237512"/>
            <a:ext cx="3853758" cy="310967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9826" y="5612193"/>
            <a:ext cx="5377759" cy="1161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566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 smtClean="0"/>
              <a:t>Búsqueda </a:t>
            </a:r>
            <a:r>
              <a:rPr lang="es-PA" sz="3600" dirty="0" err="1" smtClean="0"/>
              <a:t>Adversarial</a:t>
            </a:r>
            <a:r>
              <a:rPr lang="es-PA" sz="3600" dirty="0" smtClean="0"/>
              <a:t/>
            </a:r>
            <a:br>
              <a:rPr lang="es-PA" sz="3600" dirty="0" smtClean="0"/>
            </a:br>
            <a:r>
              <a:rPr lang="es-PA" sz="3600" dirty="0" smtClean="0"/>
              <a:t>Juegos Estocásticos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2017972" cy="5181374"/>
          </a:xfrm>
        </p:spPr>
        <p:txBody>
          <a:bodyPr>
            <a:normAutofit lnSpcReduction="10000"/>
          </a:bodyPr>
          <a:lstStyle/>
          <a:p>
            <a:r>
              <a:rPr lang="es-PA" dirty="0" smtClean="0"/>
              <a:t>Funciones de Evaluación para juegos de chance</a:t>
            </a:r>
          </a:p>
          <a:p>
            <a:pPr lvl="1"/>
            <a:r>
              <a:rPr lang="es-PA" dirty="0" err="1" smtClean="0"/>
              <a:t>Expecti-minimax</a:t>
            </a:r>
            <a:r>
              <a:rPr lang="es-PA" dirty="0" smtClean="0"/>
              <a:t>:  aplica la función de evaluación en cada nodo</a:t>
            </a:r>
          </a:p>
          <a:p>
            <a:pPr lvl="1"/>
            <a:r>
              <a:rPr lang="es-PA" dirty="0" smtClean="0"/>
              <a:t>Es más difícil que ajedrez debido a las funciones de probabilidad (para la máquina)</a:t>
            </a:r>
          </a:p>
          <a:p>
            <a:pPr lvl="1"/>
            <a:r>
              <a:rPr lang="es-PA" dirty="0" err="1" smtClean="0"/>
              <a:t>Ejm</a:t>
            </a:r>
            <a:r>
              <a:rPr lang="es-PA" dirty="0" smtClean="0"/>
              <a:t>: para una función de evaluación </a:t>
            </a:r>
          </a:p>
          <a:p>
            <a:pPr lvl="2"/>
            <a:r>
              <a:rPr lang="es-PA" dirty="0" smtClean="0"/>
              <a:t>[1, 2, 3, 4] la mejor decisión es a1</a:t>
            </a:r>
          </a:p>
          <a:p>
            <a:pPr lvl="2"/>
            <a:r>
              <a:rPr lang="es-PA" dirty="0" smtClean="0"/>
              <a:t>[1, 20, 30, 40] mejor decisión es a2</a:t>
            </a:r>
          </a:p>
          <a:p>
            <a:r>
              <a:rPr lang="es-PA" dirty="0" smtClean="0"/>
              <a:t>Si se superan los resultados de dados de antemano</a:t>
            </a:r>
          </a:p>
          <a:p>
            <a:pPr lvl="1"/>
            <a:r>
              <a:rPr lang="es-PA" dirty="0" smtClean="0"/>
              <a:t>O(</a:t>
            </a:r>
            <a:r>
              <a:rPr lang="es-PA" dirty="0" err="1" smtClean="0"/>
              <a:t>b^m</a:t>
            </a:r>
            <a:r>
              <a:rPr lang="es-PA" dirty="0" smtClean="0"/>
              <a:t>), Con </a:t>
            </a:r>
            <a:r>
              <a:rPr lang="es-PA" dirty="0" smtClean="0"/>
              <a:t>dados: O(</a:t>
            </a:r>
            <a:r>
              <a:rPr lang="es-PA" dirty="0" err="1" smtClean="0"/>
              <a:t>b^m</a:t>
            </a:r>
            <a:r>
              <a:rPr lang="es-PA" dirty="0" smtClean="0"/>
              <a:t> </a:t>
            </a:r>
            <a:r>
              <a:rPr lang="es-PA" dirty="0" err="1" smtClean="0"/>
              <a:t>n^m</a:t>
            </a:r>
            <a:r>
              <a:rPr lang="es-PA" dirty="0" smtClean="0"/>
              <a:t>), n ‘tiradas de dado’</a:t>
            </a:r>
          </a:p>
          <a:p>
            <a:pPr lvl="1"/>
            <a:r>
              <a:rPr lang="es-PA" dirty="0" smtClean="0"/>
              <a:t>Pensando en </a:t>
            </a:r>
            <a:r>
              <a:rPr lang="es-PA" dirty="0" smtClean="0"/>
              <a:t>alfa-beta, Ignora </a:t>
            </a:r>
            <a:r>
              <a:rPr lang="es-PA" dirty="0" smtClean="0"/>
              <a:t>desarrollos futuros </a:t>
            </a:r>
            <a:endParaRPr lang="es-PA" dirty="0" smtClean="0"/>
          </a:p>
          <a:p>
            <a:pPr lvl="1"/>
            <a:r>
              <a:rPr lang="es-PA" dirty="0" err="1" smtClean="0"/>
              <a:t>Alpha</a:t>
            </a:r>
            <a:r>
              <a:rPr lang="es-PA" dirty="0" smtClean="0"/>
              <a:t>-beta </a:t>
            </a:r>
            <a:r>
              <a:rPr lang="es-PA" dirty="0" err="1" smtClean="0"/>
              <a:t>pruning</a:t>
            </a:r>
            <a:r>
              <a:rPr lang="es-PA" dirty="0" smtClean="0"/>
              <a:t>? Es muy ingenuo al jugar</a:t>
            </a:r>
          </a:p>
          <a:p>
            <a:r>
              <a:rPr lang="es-PA" dirty="0" smtClean="0"/>
              <a:t>Simulación de Monte Carlo (</a:t>
            </a:r>
            <a:r>
              <a:rPr lang="es-PA" dirty="0" err="1" smtClean="0"/>
              <a:t>rollout</a:t>
            </a:r>
            <a:r>
              <a:rPr lang="es-PA" dirty="0" smtClean="0"/>
              <a:t>) para este problema</a:t>
            </a:r>
          </a:p>
          <a:p>
            <a:pPr lvl="1"/>
            <a:r>
              <a:rPr lang="es-PA" dirty="0" smtClean="0"/>
              <a:t>Iniciar con alfa beta</a:t>
            </a:r>
          </a:p>
          <a:p>
            <a:pPr lvl="1"/>
            <a:r>
              <a:rPr lang="es-PA" dirty="0" smtClean="0"/>
              <a:t>Jugar muchos juegos aleatorios (dados)</a:t>
            </a:r>
          </a:p>
          <a:p>
            <a:pPr lvl="1"/>
            <a:endParaRPr lang="es-PA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5179" y="45065"/>
            <a:ext cx="4431151" cy="189906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0726" y="2974914"/>
            <a:ext cx="4229674" cy="3413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274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 smtClean="0"/>
              <a:t>Búsqueda </a:t>
            </a:r>
            <a:r>
              <a:rPr lang="es-PA" sz="3600" dirty="0" err="1" smtClean="0"/>
              <a:t>Adversarial</a:t>
            </a:r>
            <a:r>
              <a:rPr lang="es-PA" sz="3600" dirty="0" smtClean="0"/>
              <a:t/>
            </a:r>
            <a:br>
              <a:rPr lang="es-PA" sz="3600" dirty="0" smtClean="0"/>
            </a:br>
            <a:r>
              <a:rPr lang="es-PA" sz="3600" dirty="0" smtClean="0"/>
              <a:t>Juegos Parcialmente Observables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2017972" cy="5181374"/>
          </a:xfrm>
        </p:spPr>
        <p:txBody>
          <a:bodyPr>
            <a:normAutofit/>
          </a:bodyPr>
          <a:lstStyle/>
          <a:p>
            <a:r>
              <a:rPr lang="es-PA" dirty="0" smtClean="0"/>
              <a:t>Ajedrez es completamente </a:t>
            </a:r>
            <a:r>
              <a:rPr lang="es-PA" dirty="0" err="1" smtClean="0"/>
              <a:t>obsevable</a:t>
            </a:r>
            <a:endParaRPr lang="es-PA" dirty="0" smtClean="0"/>
          </a:p>
          <a:p>
            <a:r>
              <a:rPr lang="es-PA" dirty="0" err="1" smtClean="0"/>
              <a:t>Kriegspiel</a:t>
            </a:r>
            <a:r>
              <a:rPr lang="es-PA" dirty="0" smtClean="0"/>
              <a:t> – Ajedrez parcialmente observable</a:t>
            </a:r>
          </a:p>
          <a:p>
            <a:pPr lvl="1"/>
            <a:r>
              <a:rPr lang="es-PA" dirty="0" smtClean="0"/>
              <a:t>Juegos de niños como </a:t>
            </a:r>
            <a:r>
              <a:rPr lang="es-PA" dirty="0" err="1" smtClean="0"/>
              <a:t>battleship</a:t>
            </a:r>
            <a:r>
              <a:rPr lang="es-PA" dirty="0" smtClean="0"/>
              <a:t> (las posiciones del oponente son ocultas) y </a:t>
            </a:r>
            <a:r>
              <a:rPr lang="es-PA" dirty="0" err="1" smtClean="0"/>
              <a:t>Stratego</a:t>
            </a:r>
            <a:endParaRPr lang="es-PA" dirty="0" smtClean="0"/>
          </a:p>
          <a:p>
            <a:pPr lvl="1"/>
            <a:r>
              <a:rPr lang="es-PA" dirty="0" smtClean="0"/>
              <a:t>Este ajedrez es donde las piezas se mueven pero son invisibles al oponente</a:t>
            </a:r>
          </a:p>
          <a:p>
            <a:pPr lvl="2"/>
            <a:r>
              <a:rPr lang="es-PA" dirty="0" smtClean="0"/>
              <a:t>Cada jugador solo ve sus piezas</a:t>
            </a:r>
          </a:p>
          <a:p>
            <a:pPr lvl="2"/>
            <a:r>
              <a:rPr lang="es-PA" dirty="0" smtClean="0"/>
              <a:t>La pieza si está en una posición de una negra …</a:t>
            </a:r>
          </a:p>
          <a:p>
            <a:pPr lvl="2"/>
            <a:r>
              <a:rPr lang="es-PA" dirty="0" smtClean="0"/>
              <a:t>… es declarada una movida ilegal, aprende de donde están</a:t>
            </a:r>
          </a:p>
          <a:p>
            <a:pPr lvl="2"/>
            <a:r>
              <a:rPr lang="es-PA" dirty="0" smtClean="0"/>
              <a:t>La pieza solo puede tener movidas legales</a:t>
            </a:r>
          </a:p>
          <a:p>
            <a:pPr lvl="1"/>
            <a:r>
              <a:rPr lang="es-PA" dirty="0" smtClean="0"/>
              <a:t>Depende de los </a:t>
            </a:r>
            <a:r>
              <a:rPr lang="es-PA" dirty="0" err="1" smtClean="0"/>
              <a:t>perceptos</a:t>
            </a:r>
            <a:r>
              <a:rPr lang="es-PA" dirty="0" smtClean="0"/>
              <a:t> y el estado de creencia formado</a:t>
            </a:r>
          </a:p>
          <a:p>
            <a:pPr lvl="1"/>
            <a:r>
              <a:rPr lang="es-PA" dirty="0" smtClean="0"/>
              <a:t>Debe llevar registro de los estados estimados</a:t>
            </a:r>
          </a:p>
          <a:p>
            <a:pPr lvl="2"/>
            <a:r>
              <a:rPr lang="es-PA" dirty="0" smtClean="0"/>
              <a:t>El ‘</a:t>
            </a:r>
            <a:r>
              <a:rPr lang="es-PA" dirty="0" err="1" smtClean="0"/>
              <a:t>check</a:t>
            </a:r>
            <a:r>
              <a:rPr lang="es-PA" dirty="0" smtClean="0"/>
              <a:t> mate’ se estima haciendo que todas las …</a:t>
            </a:r>
          </a:p>
          <a:p>
            <a:pPr lvl="2"/>
            <a:r>
              <a:rPr lang="es-PA" dirty="0" smtClean="0"/>
              <a:t>… movidas garantizan ganar para cada </a:t>
            </a:r>
            <a:r>
              <a:rPr lang="es-PA" dirty="0" err="1" smtClean="0"/>
              <a:t>percepto</a:t>
            </a:r>
            <a:r>
              <a:rPr lang="es-PA" dirty="0" smtClean="0"/>
              <a:t> y estado.</a:t>
            </a:r>
          </a:p>
          <a:p>
            <a:pPr lvl="2"/>
            <a:r>
              <a:rPr lang="es-PA" dirty="0" smtClean="0"/>
              <a:t>Lo que piense el oponente es irrelevante (simplificamos el </a:t>
            </a:r>
            <a:r>
              <a:rPr lang="es-PA" dirty="0" err="1" smtClean="0"/>
              <a:t>prob</a:t>
            </a:r>
            <a:r>
              <a:rPr lang="es-PA" dirty="0" smtClean="0"/>
              <a:t>.)</a:t>
            </a:r>
            <a:endParaRPr lang="es-PA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1458" y="3078051"/>
            <a:ext cx="4377579" cy="3728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260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 smtClean="0"/>
              <a:t>Búsqueda </a:t>
            </a:r>
            <a:r>
              <a:rPr lang="es-PA" sz="3600" dirty="0" err="1" smtClean="0"/>
              <a:t>Adversarial</a:t>
            </a:r>
            <a:r>
              <a:rPr lang="es-PA" sz="3600" dirty="0" smtClean="0"/>
              <a:t/>
            </a:r>
            <a:br>
              <a:rPr lang="es-PA" sz="3600" dirty="0" smtClean="0"/>
            </a:br>
            <a:r>
              <a:rPr lang="es-PA" sz="3600" dirty="0" smtClean="0"/>
              <a:t>Juegos Parcialmente Observables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2017972" cy="5181374"/>
          </a:xfrm>
        </p:spPr>
        <p:txBody>
          <a:bodyPr>
            <a:normAutofit/>
          </a:bodyPr>
          <a:lstStyle/>
          <a:p>
            <a:r>
              <a:rPr lang="es-PA" dirty="0" err="1" smtClean="0"/>
              <a:t>Kriegspiel</a:t>
            </a:r>
            <a:r>
              <a:rPr lang="es-PA" dirty="0" smtClean="0"/>
              <a:t> – Ajedrez parcialmente observable</a:t>
            </a:r>
          </a:p>
          <a:p>
            <a:pPr lvl="1"/>
            <a:r>
              <a:rPr lang="es-PA" dirty="0" smtClean="0"/>
              <a:t>Se habla también de ‘</a:t>
            </a:r>
            <a:r>
              <a:rPr lang="es-PA" dirty="0" err="1" smtClean="0"/>
              <a:t>check</a:t>
            </a:r>
            <a:r>
              <a:rPr lang="es-PA" dirty="0" smtClean="0"/>
              <a:t> mate’ probabilístico</a:t>
            </a:r>
          </a:p>
          <a:p>
            <a:pPr lvl="1"/>
            <a:r>
              <a:rPr lang="es-PA" dirty="0" err="1" smtClean="0"/>
              <a:t>Ejm</a:t>
            </a:r>
            <a:r>
              <a:rPr lang="es-PA" dirty="0" smtClean="0"/>
              <a:t>: si queda una ficha y no sabemos donde queda, por pura probabilidad podemos atinar</a:t>
            </a:r>
          </a:p>
          <a:p>
            <a:pPr lvl="1"/>
            <a:r>
              <a:rPr lang="es-PA" dirty="0" smtClean="0"/>
              <a:t>KBNK – se gana a base de sentido, asumiendo probabilidad de 1 – </a:t>
            </a:r>
            <a:r>
              <a:rPr lang="es-PA" dirty="0" err="1" smtClean="0"/>
              <a:t>eps</a:t>
            </a:r>
            <a:r>
              <a:rPr lang="es-PA" dirty="0" smtClean="0"/>
              <a:t>. en cada </a:t>
            </a:r>
            <a:r>
              <a:rPr lang="es-PA" dirty="0" err="1" smtClean="0"/>
              <a:t>mov</a:t>
            </a:r>
            <a:r>
              <a:rPr lang="es-PA" dirty="0" smtClean="0"/>
              <a:t>.</a:t>
            </a:r>
          </a:p>
          <a:p>
            <a:pPr lvl="2"/>
            <a:r>
              <a:rPr lang="es-PA" dirty="0" smtClean="0"/>
              <a:t>‘</a:t>
            </a:r>
            <a:r>
              <a:rPr lang="es-PA" dirty="0" err="1" smtClean="0"/>
              <a:t>check</a:t>
            </a:r>
            <a:r>
              <a:rPr lang="es-PA" dirty="0" smtClean="0"/>
              <a:t> mate’ accidental</a:t>
            </a:r>
          </a:p>
          <a:p>
            <a:r>
              <a:rPr lang="es-PA" dirty="0" smtClean="0"/>
              <a:t>Por ahora lo mejor es una estrategia óptima aleatoria</a:t>
            </a:r>
          </a:p>
          <a:p>
            <a:r>
              <a:rPr lang="es-PA" dirty="0" smtClean="0"/>
              <a:t>Computar los movimientos dependería de tener las probabilidades de cada punto</a:t>
            </a:r>
          </a:p>
          <a:p>
            <a:r>
              <a:rPr lang="es-PA" dirty="0" smtClean="0"/>
              <a:t>Se puede resolver bajo la noción de equilibrio (no se verá aquí)</a:t>
            </a:r>
          </a:p>
          <a:p>
            <a:r>
              <a:rPr lang="es-PA" dirty="0" smtClean="0"/>
              <a:t>Y como vimos buscan ver solo sus estados actuales</a:t>
            </a:r>
          </a:p>
          <a:p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1370619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 smtClean="0"/>
              <a:t>Búsqueda </a:t>
            </a:r>
            <a:r>
              <a:rPr lang="es-PA" sz="3600" dirty="0" err="1" smtClean="0"/>
              <a:t>Adversarial</a:t>
            </a:r>
            <a:r>
              <a:rPr lang="es-PA" sz="3600" dirty="0" smtClean="0"/>
              <a:t/>
            </a:r>
            <a:br>
              <a:rPr lang="es-PA" sz="3600" dirty="0" smtClean="0"/>
            </a:br>
            <a:r>
              <a:rPr lang="es-PA" sz="3600" dirty="0" smtClean="0"/>
              <a:t>Juegos Parcialmente Observables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2017972" cy="5181374"/>
          </a:xfrm>
        </p:spPr>
        <p:txBody>
          <a:bodyPr>
            <a:normAutofit/>
          </a:bodyPr>
          <a:lstStyle/>
          <a:p>
            <a:r>
              <a:rPr lang="es-PA" dirty="0" smtClean="0"/>
              <a:t>Juegos de Cartas, son estocásticos y parcialmente observables también</a:t>
            </a:r>
          </a:p>
          <a:p>
            <a:pPr lvl="1"/>
            <a:r>
              <a:rPr lang="es-PA" dirty="0" smtClean="0"/>
              <a:t>Black Jack, solitario, póker, etc.</a:t>
            </a:r>
          </a:p>
          <a:p>
            <a:pPr lvl="1"/>
            <a:r>
              <a:rPr lang="es-PA" dirty="0" smtClean="0"/>
              <a:t>Se puede resolver como si fuera un juego observable completo</a:t>
            </a:r>
          </a:p>
          <a:p>
            <a:r>
              <a:rPr lang="es-PA" dirty="0" smtClean="0"/>
              <a:t>Bridge </a:t>
            </a:r>
            <a:r>
              <a:rPr lang="es-PA" dirty="0" err="1" smtClean="0"/>
              <a:t>play</a:t>
            </a:r>
            <a:r>
              <a:rPr lang="es-PA" dirty="0" smtClean="0"/>
              <a:t>, se juega en equipo N-S y E-O</a:t>
            </a:r>
          </a:p>
          <a:p>
            <a:pPr lvl="1"/>
            <a:r>
              <a:rPr lang="es-PA" dirty="0" smtClean="0"/>
              <a:t>10M de estados</a:t>
            </a:r>
          </a:p>
          <a:p>
            <a:pPr lvl="1"/>
            <a:r>
              <a:rPr lang="es-PA" dirty="0" smtClean="0"/>
              <a:t>Resolver con aproximación de Monte Carlo</a:t>
            </a:r>
          </a:p>
          <a:p>
            <a:pPr lvl="1"/>
            <a:endParaRPr lang="es-PA" dirty="0" smtClean="0"/>
          </a:p>
          <a:p>
            <a:pPr lvl="1"/>
            <a:endParaRPr lang="es-PA" dirty="0"/>
          </a:p>
          <a:p>
            <a:r>
              <a:rPr lang="es-PA" dirty="0" smtClean="0"/>
              <a:t>‘</a:t>
            </a:r>
            <a:r>
              <a:rPr lang="es-PA" dirty="0" err="1" smtClean="0"/>
              <a:t>Averaging</a:t>
            </a:r>
            <a:r>
              <a:rPr lang="es-PA" dirty="0" smtClean="0"/>
              <a:t> </a:t>
            </a:r>
            <a:r>
              <a:rPr lang="es-PA" dirty="0" err="1" smtClean="0"/>
              <a:t>over</a:t>
            </a:r>
            <a:r>
              <a:rPr lang="es-PA" dirty="0" smtClean="0"/>
              <a:t> </a:t>
            </a:r>
            <a:r>
              <a:rPr lang="es-PA" dirty="0" err="1" smtClean="0"/>
              <a:t>clairvoyance</a:t>
            </a:r>
            <a:r>
              <a:rPr lang="es-PA" dirty="0" smtClean="0"/>
              <a:t>’ </a:t>
            </a:r>
            <a:endParaRPr lang="es-PA" dirty="0"/>
          </a:p>
          <a:p>
            <a:pPr lvl="1"/>
            <a:r>
              <a:rPr lang="es-PA" dirty="0" smtClean="0"/>
              <a:t>Falla porque ignora el estado actual</a:t>
            </a:r>
          </a:p>
          <a:p>
            <a:pPr lvl="1"/>
            <a:r>
              <a:rPr lang="es-PA" dirty="0" smtClean="0"/>
              <a:t>Podemos estar en peligro de que el juego termine</a:t>
            </a:r>
            <a:endParaRPr lang="es-PA" dirty="0" smtClean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7617" y="3094955"/>
            <a:ext cx="2962275" cy="285750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5134" y="3892640"/>
            <a:ext cx="4371975" cy="81915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6772" y="1996226"/>
            <a:ext cx="4066665" cy="715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840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 smtClean="0"/>
              <a:t>Búsqueda </a:t>
            </a:r>
            <a:r>
              <a:rPr lang="es-PA" sz="3600" dirty="0" err="1" smtClean="0"/>
              <a:t>Adversarial</a:t>
            </a:r>
            <a:r>
              <a:rPr lang="es-PA" sz="3600" dirty="0" smtClean="0"/>
              <a:t/>
            </a:r>
            <a:br>
              <a:rPr lang="es-PA" sz="3600" dirty="0" smtClean="0"/>
            </a:br>
            <a:r>
              <a:rPr lang="es-PA" sz="3600" dirty="0" smtClean="0"/>
              <a:t>Programas de Estado del Arte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2017972" cy="5181374"/>
          </a:xfrm>
        </p:spPr>
        <p:txBody>
          <a:bodyPr>
            <a:normAutofit fontScale="92500" lnSpcReduction="10000"/>
          </a:bodyPr>
          <a:lstStyle/>
          <a:p>
            <a:r>
              <a:rPr lang="es-PA" dirty="0" smtClean="0"/>
              <a:t>Ajedrez – IBM Deep Blue (retirado) – Derrotó a </a:t>
            </a:r>
            <a:r>
              <a:rPr lang="es-PA" dirty="0" err="1" smtClean="0"/>
              <a:t>Garry</a:t>
            </a:r>
            <a:r>
              <a:rPr lang="es-PA" dirty="0" smtClean="0"/>
              <a:t> </a:t>
            </a:r>
            <a:r>
              <a:rPr lang="es-PA" dirty="0" err="1" smtClean="0"/>
              <a:t>Kasparov</a:t>
            </a:r>
            <a:endParaRPr lang="es-PA" dirty="0" smtClean="0"/>
          </a:p>
          <a:p>
            <a:pPr lvl="1"/>
            <a:r>
              <a:rPr lang="es-PA" dirty="0" smtClean="0"/>
              <a:t>30 IBM RS/6000 – Búsqueda </a:t>
            </a:r>
            <a:r>
              <a:rPr lang="es-PA" dirty="0" err="1" smtClean="0"/>
              <a:t>Alpha</a:t>
            </a:r>
            <a:r>
              <a:rPr lang="es-PA" dirty="0" smtClean="0"/>
              <a:t> Beta </a:t>
            </a:r>
          </a:p>
          <a:p>
            <a:pPr lvl="1"/>
            <a:r>
              <a:rPr lang="es-PA" dirty="0" smtClean="0"/>
              <a:t>480 procesadores específicos a ajedrez que hacían generación y evaluaban los árboles.</a:t>
            </a:r>
          </a:p>
          <a:p>
            <a:pPr lvl="1"/>
            <a:r>
              <a:rPr lang="es-PA" dirty="0" smtClean="0"/>
              <a:t>40 </a:t>
            </a:r>
            <a:r>
              <a:rPr lang="es-PA" dirty="0" err="1" smtClean="0"/>
              <a:t>plies</a:t>
            </a:r>
            <a:r>
              <a:rPr lang="es-PA" dirty="0" smtClean="0"/>
              <a:t>, 8000 </a:t>
            </a:r>
            <a:r>
              <a:rPr lang="es-PA" dirty="0" err="1" smtClean="0"/>
              <a:t>caract</a:t>
            </a:r>
            <a:r>
              <a:rPr lang="es-PA" dirty="0" smtClean="0"/>
              <a:t>. De la función de evaluación</a:t>
            </a:r>
          </a:p>
          <a:p>
            <a:pPr lvl="1"/>
            <a:r>
              <a:rPr lang="es-PA" dirty="0" smtClean="0"/>
              <a:t>Libro de 4000 posiciones y DB de 700k </a:t>
            </a:r>
            <a:r>
              <a:rPr lang="es-PA" dirty="0" err="1" smtClean="0"/>
              <a:t>granmaestros</a:t>
            </a:r>
            <a:endParaRPr lang="es-PA" dirty="0" smtClean="0"/>
          </a:p>
          <a:p>
            <a:pPr lvl="1"/>
            <a:r>
              <a:rPr lang="es-PA" dirty="0" err="1" smtClean="0"/>
              <a:t>Null</a:t>
            </a:r>
            <a:r>
              <a:rPr lang="es-PA" dirty="0" smtClean="0"/>
              <a:t> </a:t>
            </a:r>
            <a:r>
              <a:rPr lang="es-PA" dirty="0" err="1" smtClean="0"/>
              <a:t>Move</a:t>
            </a:r>
            <a:r>
              <a:rPr lang="es-PA" dirty="0" smtClean="0"/>
              <a:t>: disminuye las veces que hace alfa-beta </a:t>
            </a:r>
            <a:r>
              <a:rPr lang="es-PA" dirty="0" err="1" smtClean="0"/>
              <a:t>pruning</a:t>
            </a:r>
            <a:endParaRPr lang="es-PA" dirty="0" smtClean="0"/>
          </a:p>
          <a:p>
            <a:pPr lvl="1"/>
            <a:r>
              <a:rPr lang="es-PA" dirty="0" err="1" smtClean="0"/>
              <a:t>Futility</a:t>
            </a:r>
            <a:r>
              <a:rPr lang="es-PA" dirty="0" smtClean="0"/>
              <a:t> </a:t>
            </a:r>
            <a:r>
              <a:rPr lang="es-PA" dirty="0" err="1" smtClean="0"/>
              <a:t>Pruning</a:t>
            </a:r>
            <a:r>
              <a:rPr lang="es-PA" dirty="0" smtClean="0"/>
              <a:t>: decide que movimientos causarán beta </a:t>
            </a:r>
            <a:r>
              <a:rPr lang="es-PA" dirty="0" err="1" smtClean="0"/>
              <a:t>cuttoff</a:t>
            </a:r>
            <a:endParaRPr lang="es-PA" dirty="0"/>
          </a:p>
          <a:p>
            <a:r>
              <a:rPr lang="es-PA" dirty="0" smtClean="0"/>
              <a:t>HYDRA</a:t>
            </a:r>
          </a:p>
          <a:p>
            <a:pPr lvl="1"/>
            <a:r>
              <a:rPr lang="es-PA" dirty="0" smtClean="0"/>
              <a:t>Sucesor de Deep Blue</a:t>
            </a:r>
          </a:p>
          <a:p>
            <a:pPr lvl="1"/>
            <a:r>
              <a:rPr lang="es-PA" dirty="0" smtClean="0"/>
              <a:t>Procesador de 64-bit con 1 Gb/</a:t>
            </a:r>
            <a:r>
              <a:rPr lang="es-PA" dirty="0" err="1" smtClean="0"/>
              <a:t>proc</a:t>
            </a:r>
            <a:r>
              <a:rPr lang="es-PA" dirty="0"/>
              <a:t> </a:t>
            </a:r>
            <a:r>
              <a:rPr lang="es-PA" dirty="0" smtClean="0"/>
              <a:t>con </a:t>
            </a:r>
            <a:r>
              <a:rPr lang="es-PA" dirty="0" err="1" smtClean="0"/>
              <a:t>FPGAs</a:t>
            </a:r>
            <a:endParaRPr lang="es-PA" dirty="0" smtClean="0"/>
          </a:p>
          <a:p>
            <a:pPr lvl="1"/>
            <a:r>
              <a:rPr lang="es-PA" dirty="0" smtClean="0"/>
              <a:t>18 </a:t>
            </a:r>
            <a:r>
              <a:rPr lang="es-PA" dirty="0" err="1" smtClean="0"/>
              <a:t>ply</a:t>
            </a:r>
            <a:endParaRPr lang="es-PA" dirty="0" smtClean="0"/>
          </a:p>
          <a:p>
            <a:r>
              <a:rPr lang="es-PA" dirty="0" smtClean="0"/>
              <a:t>RYBKA – Ganador del </a:t>
            </a:r>
            <a:r>
              <a:rPr lang="es-PA" dirty="0" err="1" smtClean="0"/>
              <a:t>World</a:t>
            </a:r>
            <a:r>
              <a:rPr lang="es-PA" dirty="0" smtClean="0"/>
              <a:t> </a:t>
            </a:r>
            <a:r>
              <a:rPr lang="es-PA" dirty="0" err="1" smtClean="0"/>
              <a:t>Computer</a:t>
            </a:r>
            <a:r>
              <a:rPr lang="es-PA" dirty="0" smtClean="0"/>
              <a:t> </a:t>
            </a:r>
            <a:r>
              <a:rPr lang="es-PA" dirty="0" err="1" smtClean="0"/>
              <a:t>Chess</a:t>
            </a:r>
            <a:r>
              <a:rPr lang="es-PA" dirty="0" smtClean="0"/>
              <a:t> </a:t>
            </a:r>
            <a:r>
              <a:rPr lang="es-PA" dirty="0" err="1" smtClean="0"/>
              <a:t>Championship</a:t>
            </a:r>
            <a:endParaRPr lang="es-PA" dirty="0" smtClean="0"/>
          </a:p>
          <a:p>
            <a:pPr lvl="1"/>
            <a:r>
              <a:rPr lang="es-PA" dirty="0" smtClean="0"/>
              <a:t>8 </a:t>
            </a:r>
            <a:r>
              <a:rPr lang="es-PA" dirty="0" err="1" smtClean="0"/>
              <a:t>core</a:t>
            </a:r>
            <a:r>
              <a:rPr lang="es-PA" dirty="0" smtClean="0"/>
              <a:t> 3.2GHz Intel </a:t>
            </a:r>
            <a:r>
              <a:rPr lang="es-PA" dirty="0" err="1" smtClean="0"/>
              <a:t>Xeon</a:t>
            </a:r>
            <a:endParaRPr lang="es-PA" dirty="0" smtClean="0"/>
          </a:p>
          <a:p>
            <a:pPr lvl="1"/>
            <a:r>
              <a:rPr lang="es-PA" dirty="0" smtClean="0"/>
              <a:t>Ventaja en la función de evaluación</a:t>
            </a:r>
            <a:endParaRPr lang="es-PA" dirty="0" smtClean="0"/>
          </a:p>
        </p:txBody>
      </p:sp>
      <p:pic>
        <p:nvPicPr>
          <p:cNvPr id="1026" name="Picture 2" descr="Image result for ibm deep blu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6804" y="151258"/>
            <a:ext cx="3823596" cy="2150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5999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 smtClean="0"/>
              <a:t>Búsqueda </a:t>
            </a:r>
            <a:r>
              <a:rPr lang="es-PA" sz="3600" dirty="0" err="1" smtClean="0"/>
              <a:t>Adversarial</a:t>
            </a:r>
            <a:r>
              <a:rPr lang="es-PA" sz="3600" dirty="0" smtClean="0"/>
              <a:t/>
            </a:r>
            <a:br>
              <a:rPr lang="es-PA" sz="3600" dirty="0" smtClean="0"/>
            </a:br>
            <a:r>
              <a:rPr lang="es-PA" sz="3600" dirty="0" smtClean="0"/>
              <a:t>Programas de Estado del Arte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2017972" cy="5181374"/>
          </a:xfrm>
        </p:spPr>
        <p:txBody>
          <a:bodyPr>
            <a:normAutofit/>
          </a:bodyPr>
          <a:lstStyle/>
          <a:p>
            <a:r>
              <a:rPr lang="es-PA" dirty="0" smtClean="0"/>
              <a:t>Damas – CHINOOK – Jonathan </a:t>
            </a:r>
            <a:r>
              <a:rPr lang="es-PA" dirty="0" err="1" smtClean="0"/>
              <a:t>Schaeffer</a:t>
            </a:r>
            <a:endParaRPr lang="es-PA" dirty="0" smtClean="0"/>
          </a:p>
          <a:p>
            <a:pPr lvl="1"/>
            <a:r>
              <a:rPr lang="es-PA" dirty="0" err="1" smtClean="0"/>
              <a:t>Alpha</a:t>
            </a:r>
            <a:r>
              <a:rPr lang="es-PA" dirty="0" smtClean="0"/>
              <a:t> – Beta </a:t>
            </a:r>
            <a:r>
              <a:rPr lang="es-PA" dirty="0" err="1" smtClean="0"/>
              <a:t>Search</a:t>
            </a:r>
            <a:endParaRPr lang="es-PA" dirty="0" smtClean="0"/>
          </a:p>
          <a:p>
            <a:pPr lvl="1"/>
            <a:r>
              <a:rPr lang="es-PA" dirty="0" smtClean="0"/>
              <a:t>Derrota a campeón fácil en 1990</a:t>
            </a:r>
          </a:p>
          <a:p>
            <a:pPr lvl="1"/>
            <a:r>
              <a:rPr lang="es-PA" dirty="0" smtClean="0"/>
              <a:t>2007 – [Presente] – Juegos perfectos</a:t>
            </a:r>
          </a:p>
          <a:p>
            <a:pPr lvl="1"/>
            <a:r>
              <a:rPr lang="es-PA" dirty="0" smtClean="0"/>
              <a:t>DB 39 trillones de posiciones</a:t>
            </a:r>
          </a:p>
          <a:p>
            <a:r>
              <a:rPr lang="es-PA" dirty="0" err="1" smtClean="0"/>
              <a:t>Otello</a:t>
            </a:r>
            <a:r>
              <a:rPr lang="es-PA" dirty="0" smtClean="0"/>
              <a:t>/</a:t>
            </a:r>
            <a:r>
              <a:rPr lang="es-PA" dirty="0" err="1" smtClean="0"/>
              <a:t>Reversi</a:t>
            </a:r>
            <a:r>
              <a:rPr lang="es-PA" dirty="0" smtClean="0"/>
              <a:t> – LOGISTELLO</a:t>
            </a:r>
          </a:p>
          <a:p>
            <a:pPr lvl="1"/>
            <a:r>
              <a:rPr lang="es-PA" dirty="0" smtClean="0"/>
              <a:t>Derrota a campeón 2002</a:t>
            </a:r>
          </a:p>
          <a:p>
            <a:pPr lvl="1"/>
            <a:r>
              <a:rPr lang="es-PA" dirty="0" smtClean="0"/>
              <a:t>6-1 a favor de PC vs </a:t>
            </a:r>
            <a:r>
              <a:rPr lang="es-PA" dirty="0" err="1" smtClean="0"/>
              <a:t>Takeshi</a:t>
            </a:r>
            <a:r>
              <a:rPr lang="es-PA" dirty="0" smtClean="0"/>
              <a:t> </a:t>
            </a:r>
            <a:r>
              <a:rPr lang="es-PA" dirty="0" err="1" smtClean="0"/>
              <a:t>Murakami</a:t>
            </a:r>
            <a:endParaRPr lang="es-PA" dirty="0" smtClean="0"/>
          </a:p>
          <a:p>
            <a:r>
              <a:rPr lang="es-PA" dirty="0" err="1" smtClean="0"/>
              <a:t>Backgammon</a:t>
            </a:r>
            <a:r>
              <a:rPr lang="es-PA" dirty="0" smtClean="0"/>
              <a:t> – TDGAMON - </a:t>
            </a:r>
            <a:r>
              <a:rPr lang="es-PA" dirty="0" err="1" smtClean="0"/>
              <a:t>Gerry</a:t>
            </a:r>
            <a:r>
              <a:rPr lang="es-PA" dirty="0" smtClean="0"/>
              <a:t> Tesauro 1992</a:t>
            </a:r>
          </a:p>
          <a:p>
            <a:pPr lvl="1"/>
            <a:r>
              <a:rPr lang="es-PA" dirty="0" smtClean="0"/>
              <a:t>Se hablo de mejorar la función objetivo</a:t>
            </a:r>
          </a:p>
          <a:p>
            <a:pPr lvl="1"/>
            <a:r>
              <a:rPr lang="es-PA" dirty="0" err="1" smtClean="0"/>
              <a:t>Reinforcement</a:t>
            </a:r>
            <a:r>
              <a:rPr lang="es-PA" dirty="0" smtClean="0"/>
              <a:t> </a:t>
            </a:r>
            <a:r>
              <a:rPr lang="es-PA" dirty="0" err="1" smtClean="0"/>
              <a:t>Learning</a:t>
            </a:r>
            <a:r>
              <a:rPr lang="es-PA" dirty="0" smtClean="0"/>
              <a:t> y Neural Networks</a:t>
            </a:r>
          </a:p>
          <a:p>
            <a:pPr lvl="1"/>
            <a:r>
              <a:rPr lang="es-PA" dirty="0" smtClean="0"/>
              <a:t>Después de 1M de juegos contra ella</a:t>
            </a:r>
            <a:endParaRPr lang="es-PA" dirty="0" smtClean="0"/>
          </a:p>
        </p:txBody>
      </p:sp>
      <p:pic>
        <p:nvPicPr>
          <p:cNvPr id="2050" name="Picture 2" descr="Image result for Chinook creator jonathan schaeff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2035" y="119191"/>
            <a:ext cx="3288745" cy="234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logistell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8922" y="2464904"/>
            <a:ext cx="3092957" cy="2319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TDGAMM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3321" y="3392557"/>
            <a:ext cx="3058940" cy="3058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6123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 smtClean="0"/>
              <a:t>Búsqueda </a:t>
            </a:r>
            <a:r>
              <a:rPr lang="es-PA" sz="3600" dirty="0" err="1" smtClean="0"/>
              <a:t>Adversarial</a:t>
            </a:r>
            <a:r>
              <a:rPr lang="es-PA" sz="3600" dirty="0" smtClean="0"/>
              <a:t/>
            </a:r>
            <a:br>
              <a:rPr lang="es-PA" sz="3600" dirty="0" smtClean="0"/>
            </a:br>
            <a:r>
              <a:rPr lang="es-PA" sz="3600" dirty="0" smtClean="0"/>
              <a:t>Programas de Estado del Arte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2017972" cy="5181374"/>
          </a:xfrm>
        </p:spPr>
        <p:txBody>
          <a:bodyPr>
            <a:normAutofit/>
          </a:bodyPr>
          <a:lstStyle/>
          <a:p>
            <a:r>
              <a:rPr lang="es-PA" dirty="0" err="1" smtClean="0"/>
              <a:t>Go</a:t>
            </a:r>
            <a:r>
              <a:rPr lang="es-PA" dirty="0" smtClean="0"/>
              <a:t> – </a:t>
            </a:r>
            <a:r>
              <a:rPr lang="es-PA" dirty="0" err="1" smtClean="0"/>
              <a:t>MoGo</a:t>
            </a:r>
            <a:r>
              <a:rPr lang="es-PA" dirty="0" smtClean="0"/>
              <a:t>  - [2017 también </a:t>
            </a:r>
            <a:r>
              <a:rPr lang="es-PA" dirty="0" err="1" smtClean="0"/>
              <a:t>AlphaGo</a:t>
            </a:r>
            <a:r>
              <a:rPr lang="es-PA" dirty="0" smtClean="0"/>
              <a:t>, no mencionado aquí]</a:t>
            </a:r>
          </a:p>
          <a:p>
            <a:pPr lvl="1"/>
            <a:r>
              <a:rPr lang="es-PA" dirty="0" smtClean="0"/>
              <a:t>19 X 19 movimientos permitidos por cada cuadrado</a:t>
            </a:r>
          </a:p>
          <a:p>
            <a:pPr lvl="1"/>
            <a:r>
              <a:rPr lang="es-PA" dirty="0" smtClean="0"/>
              <a:t>Demasiado para </a:t>
            </a:r>
            <a:r>
              <a:rPr lang="es-PA" dirty="0" err="1" smtClean="0"/>
              <a:t>alpha</a:t>
            </a:r>
            <a:r>
              <a:rPr lang="es-PA" dirty="0" smtClean="0"/>
              <a:t>-beta</a:t>
            </a:r>
          </a:p>
          <a:p>
            <a:pPr lvl="1"/>
            <a:r>
              <a:rPr lang="es-PA" dirty="0" smtClean="0"/>
              <a:t>Factor de salto de 361</a:t>
            </a:r>
          </a:p>
          <a:p>
            <a:pPr lvl="1"/>
            <a:r>
              <a:rPr lang="es-PA" dirty="0" smtClean="0"/>
              <a:t>Monte Carlo </a:t>
            </a:r>
            <a:r>
              <a:rPr lang="es-PA" dirty="0" err="1" smtClean="0"/>
              <a:t>rollouts</a:t>
            </a:r>
            <a:endParaRPr lang="es-PA" dirty="0"/>
          </a:p>
          <a:p>
            <a:pPr lvl="1"/>
            <a:r>
              <a:rPr lang="es-PA" dirty="0" smtClean="0"/>
              <a:t>El truco es decidir que movimiento hace el </a:t>
            </a:r>
            <a:r>
              <a:rPr lang="es-PA" dirty="0" err="1" smtClean="0"/>
              <a:t>rollout</a:t>
            </a:r>
            <a:endParaRPr lang="es-PA" dirty="0" smtClean="0"/>
          </a:p>
          <a:p>
            <a:pPr lvl="1"/>
            <a:r>
              <a:rPr lang="es-PA" dirty="0" smtClean="0"/>
              <a:t>No hay </a:t>
            </a:r>
            <a:r>
              <a:rPr lang="es-PA" dirty="0" err="1" smtClean="0"/>
              <a:t>pruning</a:t>
            </a:r>
            <a:endParaRPr lang="es-PA" dirty="0"/>
          </a:p>
          <a:p>
            <a:pPr lvl="1"/>
            <a:r>
              <a:rPr lang="es-PA" dirty="0" smtClean="0"/>
              <a:t>Se uso un método llamado UCT</a:t>
            </a:r>
          </a:p>
          <a:p>
            <a:pPr lvl="2"/>
            <a:r>
              <a:rPr lang="es-PA" dirty="0" err="1" smtClean="0"/>
              <a:t>Upper</a:t>
            </a:r>
            <a:r>
              <a:rPr lang="es-PA" dirty="0" smtClean="0"/>
              <a:t> </a:t>
            </a:r>
            <a:r>
              <a:rPr lang="es-PA" dirty="0" err="1" smtClean="0"/>
              <a:t>Confident</a:t>
            </a:r>
            <a:r>
              <a:rPr lang="es-PA" dirty="0" smtClean="0"/>
              <a:t> </a:t>
            </a:r>
            <a:r>
              <a:rPr lang="es-PA" dirty="0" err="1" smtClean="0"/>
              <a:t>Bound</a:t>
            </a:r>
            <a:r>
              <a:rPr lang="es-PA" dirty="0" smtClean="0"/>
              <a:t> </a:t>
            </a:r>
            <a:r>
              <a:rPr lang="es-PA" dirty="0" err="1" smtClean="0"/>
              <a:t>on</a:t>
            </a:r>
            <a:r>
              <a:rPr lang="es-PA" dirty="0" smtClean="0"/>
              <a:t> </a:t>
            </a:r>
            <a:r>
              <a:rPr lang="es-PA" dirty="0" err="1" smtClean="0"/>
              <a:t>Trees</a:t>
            </a:r>
            <a:endParaRPr lang="es-PA" dirty="0" smtClean="0"/>
          </a:p>
          <a:p>
            <a:pPr lvl="2"/>
            <a:r>
              <a:rPr lang="es-PA" dirty="0" smtClean="0"/>
              <a:t>Movimientos aleatorios las primeras iteraciones</a:t>
            </a:r>
          </a:p>
          <a:p>
            <a:pPr lvl="2"/>
            <a:r>
              <a:rPr lang="es-PA" dirty="0" smtClean="0"/>
              <a:t>Este proceso llevaba a ganar</a:t>
            </a:r>
          </a:p>
          <a:p>
            <a:pPr lvl="2"/>
            <a:r>
              <a:rPr lang="es-PA" dirty="0" smtClean="0"/>
              <a:t>‘</a:t>
            </a:r>
            <a:r>
              <a:rPr lang="es-PA" dirty="0" err="1" smtClean="0"/>
              <a:t>Knowledge</a:t>
            </a:r>
            <a:r>
              <a:rPr lang="es-PA" dirty="0" smtClean="0"/>
              <a:t> </a:t>
            </a:r>
            <a:r>
              <a:rPr lang="es-PA" dirty="0" err="1" smtClean="0"/>
              <a:t>based</a:t>
            </a:r>
            <a:r>
              <a:rPr lang="es-PA" dirty="0" smtClean="0"/>
              <a:t> rules’</a:t>
            </a:r>
          </a:p>
          <a:p>
            <a:pPr lvl="2"/>
            <a:r>
              <a:rPr lang="es-PA" dirty="0" smtClean="0"/>
              <a:t>‘</a:t>
            </a:r>
            <a:r>
              <a:rPr lang="es-PA" dirty="0" err="1" smtClean="0"/>
              <a:t>Limited</a:t>
            </a:r>
            <a:r>
              <a:rPr lang="es-PA" dirty="0" smtClean="0"/>
              <a:t> Local </a:t>
            </a:r>
            <a:r>
              <a:rPr lang="es-PA" dirty="0" err="1" smtClean="0"/>
              <a:t>Search</a:t>
            </a:r>
            <a:r>
              <a:rPr lang="es-PA" dirty="0" smtClean="0"/>
              <a:t>’</a:t>
            </a:r>
          </a:p>
        </p:txBody>
      </p:sp>
      <p:pic>
        <p:nvPicPr>
          <p:cNvPr id="3074" name="Picture 2" descr="Image result for Go MoGo Monte Carl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8765" y="437030"/>
            <a:ext cx="3463235" cy="2068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 result for Go MoGo Monte Carl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8765" y="2871882"/>
            <a:ext cx="3031297" cy="2664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4904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72520" y="532028"/>
            <a:ext cx="6531428" cy="149271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PA" sz="7200" b="1" i="1" dirty="0" smtClean="0"/>
              <a:t>FINAL DÍA 1</a:t>
            </a:r>
          </a:p>
          <a:p>
            <a:pPr lvl="2"/>
            <a:endParaRPr lang="es-PA" dirty="0" smtClean="0"/>
          </a:p>
          <a:p>
            <a:pPr lvl="1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9423213" y="6448069"/>
            <a:ext cx="26388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/>
              <a:t>https://bit.ly/2BcMzpc</a:t>
            </a:r>
          </a:p>
        </p:txBody>
      </p:sp>
      <p:pic>
        <p:nvPicPr>
          <p:cNvPr id="4100" name="Picture 4" descr="Image result for peter norvig quot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1656" y="2024743"/>
            <a:ext cx="7112972" cy="402883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4093430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 smtClean="0"/>
              <a:t>Búsqueda </a:t>
            </a:r>
            <a:r>
              <a:rPr lang="es-PA" sz="3600" dirty="0" err="1" smtClean="0"/>
              <a:t>Adversarial</a:t>
            </a:r>
            <a:r>
              <a:rPr lang="es-PA" sz="3600" dirty="0" smtClean="0"/>
              <a:t/>
            </a:r>
            <a:br>
              <a:rPr lang="es-PA" sz="3600" dirty="0" smtClean="0"/>
            </a:br>
            <a:r>
              <a:rPr lang="es-PA" sz="3600" dirty="0" smtClean="0"/>
              <a:t>Programas de Estado del Arte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2017972" cy="5181374"/>
          </a:xfrm>
        </p:spPr>
        <p:txBody>
          <a:bodyPr>
            <a:normAutofit fontScale="92500" lnSpcReduction="20000"/>
          </a:bodyPr>
          <a:lstStyle/>
          <a:p>
            <a:r>
              <a:rPr lang="es-PA" dirty="0" smtClean="0"/>
              <a:t>Bridge – Programa Bridge </a:t>
            </a:r>
            <a:r>
              <a:rPr lang="es-PA" dirty="0" err="1" smtClean="0"/>
              <a:t>Baron</a:t>
            </a:r>
            <a:r>
              <a:rPr lang="es-PA" dirty="0" smtClean="0"/>
              <a:t> – </a:t>
            </a:r>
            <a:r>
              <a:rPr lang="es-PA" dirty="0" err="1" smtClean="0"/>
              <a:t>GIB’s</a:t>
            </a:r>
            <a:endParaRPr lang="es-PA" dirty="0" smtClean="0"/>
          </a:p>
          <a:p>
            <a:pPr lvl="1"/>
            <a:r>
              <a:rPr lang="es-PA" dirty="0" smtClean="0"/>
              <a:t>Multijugador</a:t>
            </a:r>
          </a:p>
          <a:p>
            <a:pPr lvl="1"/>
            <a:r>
              <a:rPr lang="es-PA" dirty="0" smtClean="0"/>
              <a:t>Parcialmente observable</a:t>
            </a:r>
          </a:p>
          <a:p>
            <a:pPr lvl="1"/>
            <a:r>
              <a:rPr lang="es-PA" dirty="0" smtClean="0"/>
              <a:t>4 jugadores, 2 parejas</a:t>
            </a:r>
          </a:p>
          <a:p>
            <a:pPr lvl="1"/>
            <a:r>
              <a:rPr lang="es-PA" dirty="0" smtClean="0"/>
              <a:t>Requiere comunicación, tener información, pesos y probabilidades</a:t>
            </a:r>
          </a:p>
          <a:p>
            <a:pPr lvl="1"/>
            <a:r>
              <a:rPr lang="es-PA" dirty="0" err="1" smtClean="0"/>
              <a:t>Finessing</a:t>
            </a:r>
            <a:r>
              <a:rPr lang="es-PA" dirty="0" smtClean="0"/>
              <a:t>, </a:t>
            </a:r>
            <a:r>
              <a:rPr lang="es-PA" dirty="0" err="1" smtClean="0"/>
              <a:t>squeezing</a:t>
            </a:r>
            <a:r>
              <a:rPr lang="es-PA" dirty="0" smtClean="0"/>
              <a:t> (técnicas de bridge)</a:t>
            </a:r>
          </a:p>
          <a:p>
            <a:pPr lvl="1"/>
            <a:r>
              <a:rPr lang="es-PA" dirty="0" smtClean="0"/>
              <a:t>Monte </a:t>
            </a:r>
            <a:r>
              <a:rPr lang="es-PA" dirty="0" err="1" smtClean="0"/>
              <a:t>carlo</a:t>
            </a:r>
            <a:endParaRPr lang="es-PA" dirty="0" smtClean="0"/>
          </a:p>
          <a:p>
            <a:pPr lvl="1"/>
            <a:r>
              <a:rPr lang="es-PA" dirty="0" err="1" smtClean="0"/>
              <a:t>Explanation</a:t>
            </a:r>
            <a:r>
              <a:rPr lang="es-PA" dirty="0" smtClean="0"/>
              <a:t> </a:t>
            </a:r>
            <a:r>
              <a:rPr lang="es-PA" dirty="0" err="1" smtClean="0"/>
              <a:t>Based</a:t>
            </a:r>
            <a:r>
              <a:rPr lang="es-PA" dirty="0" smtClean="0"/>
              <a:t> </a:t>
            </a:r>
            <a:r>
              <a:rPr lang="es-PA" dirty="0" err="1" smtClean="0"/>
              <a:t>Generalization</a:t>
            </a:r>
            <a:endParaRPr lang="es-PA" dirty="0" smtClean="0"/>
          </a:p>
          <a:p>
            <a:pPr lvl="1"/>
            <a:r>
              <a:rPr lang="es-PA" dirty="0" err="1" smtClean="0"/>
              <a:t>GIBs</a:t>
            </a:r>
            <a:r>
              <a:rPr lang="es-PA" dirty="0" smtClean="0"/>
              <a:t> opera mejor que el programa de </a:t>
            </a:r>
            <a:r>
              <a:rPr lang="es-PA" dirty="0" err="1" smtClean="0"/>
              <a:t>Kriegspiel</a:t>
            </a:r>
            <a:endParaRPr lang="es-PA" dirty="0" smtClean="0"/>
          </a:p>
          <a:p>
            <a:r>
              <a:rPr lang="es-PA" dirty="0" err="1" smtClean="0"/>
              <a:t>Scrabble</a:t>
            </a:r>
            <a:r>
              <a:rPr lang="es-PA" dirty="0" smtClean="0"/>
              <a:t> – QUACKLE </a:t>
            </a:r>
          </a:p>
          <a:p>
            <a:pPr lvl="1"/>
            <a:r>
              <a:rPr lang="es-PA" dirty="0" smtClean="0"/>
              <a:t>Fácil de encontrar con diccionario la palaba de mayor </a:t>
            </a:r>
            <a:r>
              <a:rPr lang="es-PA" dirty="0" err="1" smtClean="0"/>
              <a:t>prob</a:t>
            </a:r>
            <a:r>
              <a:rPr lang="es-PA" dirty="0" smtClean="0"/>
              <a:t>.</a:t>
            </a:r>
          </a:p>
          <a:p>
            <a:pPr lvl="1"/>
            <a:r>
              <a:rPr lang="es-PA" dirty="0" smtClean="0"/>
              <a:t>Parcialmente observable y estocástico</a:t>
            </a:r>
          </a:p>
          <a:p>
            <a:pPr lvl="1"/>
            <a:r>
              <a:rPr lang="es-PA" dirty="0" smtClean="0"/>
              <a:t>No se sabe que letra dibujarán los jugadores</a:t>
            </a:r>
          </a:p>
          <a:p>
            <a:pPr lvl="1"/>
            <a:r>
              <a:rPr lang="es-PA" dirty="0" smtClean="0"/>
              <a:t>Dificultades combinadas de </a:t>
            </a:r>
            <a:r>
              <a:rPr lang="es-PA" dirty="0" err="1" smtClean="0"/>
              <a:t>backgammon</a:t>
            </a:r>
            <a:r>
              <a:rPr lang="es-PA" dirty="0" smtClean="0"/>
              <a:t> y bridge</a:t>
            </a:r>
          </a:p>
          <a:p>
            <a:pPr lvl="1"/>
            <a:r>
              <a:rPr lang="es-PA" dirty="0" smtClean="0"/>
              <a:t>2006 vence al campeón David </a:t>
            </a:r>
            <a:r>
              <a:rPr lang="es-PA" dirty="0" err="1" smtClean="0"/>
              <a:t>Boys</a:t>
            </a:r>
            <a:r>
              <a:rPr lang="es-PA" dirty="0" smtClean="0"/>
              <a:t> 3-2</a:t>
            </a:r>
          </a:p>
        </p:txBody>
      </p:sp>
      <p:pic>
        <p:nvPicPr>
          <p:cNvPr id="4098" name="Picture 2" descr="Image result for Bridge Baron computer bridge championshi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1211" y="370300"/>
            <a:ext cx="4005120" cy="2703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Image result for Quackle progra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2625" y="3101570"/>
            <a:ext cx="4607775" cy="3578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2177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 smtClean="0"/>
              <a:t>Búsqueda </a:t>
            </a:r>
            <a:r>
              <a:rPr lang="es-PA" sz="3600" dirty="0" err="1" smtClean="0"/>
              <a:t>Adversarial</a:t>
            </a:r>
            <a:r>
              <a:rPr lang="es-PA" sz="3600" dirty="0" smtClean="0"/>
              <a:t/>
            </a:r>
            <a:br>
              <a:rPr lang="es-PA" sz="3600" dirty="0" smtClean="0"/>
            </a:br>
            <a:r>
              <a:rPr lang="es-PA" sz="3600" dirty="0" smtClean="0"/>
              <a:t>Aproximaciones Alternativas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2017972" cy="5181374"/>
          </a:xfrm>
        </p:spPr>
        <p:txBody>
          <a:bodyPr>
            <a:normAutofit lnSpcReduction="10000"/>
          </a:bodyPr>
          <a:lstStyle/>
          <a:p>
            <a:r>
              <a:rPr lang="es-PA" dirty="0" smtClean="0"/>
              <a:t>Algunos juegos son difíciles de llevar </a:t>
            </a:r>
          </a:p>
          <a:p>
            <a:pPr lvl="1"/>
            <a:r>
              <a:rPr lang="es-PA" dirty="0" smtClean="0"/>
              <a:t>Se deben de hacer </a:t>
            </a:r>
            <a:r>
              <a:rPr lang="es-PA" dirty="0" err="1" smtClean="0"/>
              <a:t>asumsiones</a:t>
            </a:r>
            <a:r>
              <a:rPr lang="es-PA" dirty="0" smtClean="0"/>
              <a:t> y aproximaciones</a:t>
            </a:r>
          </a:p>
          <a:p>
            <a:pPr lvl="2"/>
            <a:r>
              <a:rPr lang="es-PA" dirty="0" err="1" smtClean="0"/>
              <a:t>Minimax</a:t>
            </a:r>
            <a:endParaRPr lang="es-PA" dirty="0" smtClean="0"/>
          </a:p>
          <a:p>
            <a:pPr lvl="2"/>
            <a:r>
              <a:rPr lang="es-PA" dirty="0" smtClean="0"/>
              <a:t>Funciones de evaluación</a:t>
            </a:r>
          </a:p>
          <a:p>
            <a:pPr lvl="2"/>
            <a:r>
              <a:rPr lang="es-PA" dirty="0" err="1" smtClean="0"/>
              <a:t>Alpha</a:t>
            </a:r>
            <a:r>
              <a:rPr lang="es-PA" dirty="0" smtClean="0"/>
              <a:t>-Beta</a:t>
            </a:r>
          </a:p>
          <a:p>
            <a:r>
              <a:rPr lang="es-PA" dirty="0" err="1" smtClean="0"/>
              <a:t>Minimax</a:t>
            </a:r>
            <a:r>
              <a:rPr lang="es-PA" dirty="0" smtClean="0"/>
              <a:t> Heurístico</a:t>
            </a:r>
          </a:p>
          <a:p>
            <a:pPr lvl="1"/>
            <a:r>
              <a:rPr lang="es-PA" dirty="0" smtClean="0"/>
              <a:t>Provee un nodo hijo hasta que las evaluaciones sean correctas</a:t>
            </a:r>
          </a:p>
          <a:p>
            <a:pPr lvl="1"/>
            <a:r>
              <a:rPr lang="es-PA" dirty="0" smtClean="0"/>
              <a:t>Podemos llegar a elegir mal un nodo</a:t>
            </a:r>
            <a:endParaRPr lang="es-PA" dirty="0"/>
          </a:p>
          <a:p>
            <a:r>
              <a:rPr lang="es-PA" dirty="0" err="1" smtClean="0"/>
              <a:t>Alpha</a:t>
            </a:r>
            <a:r>
              <a:rPr lang="es-PA" dirty="0" smtClean="0"/>
              <a:t> Beta</a:t>
            </a:r>
          </a:p>
          <a:p>
            <a:pPr lvl="1"/>
            <a:r>
              <a:rPr lang="es-PA" dirty="0" smtClean="0"/>
              <a:t>Selecciona la mejor movida y calcula sus límites</a:t>
            </a:r>
          </a:p>
          <a:p>
            <a:r>
              <a:rPr lang="es-PA" dirty="0" smtClean="0"/>
              <a:t>Meta razonamiento</a:t>
            </a:r>
          </a:p>
          <a:p>
            <a:pPr lvl="1"/>
            <a:r>
              <a:rPr lang="es-PA" dirty="0" smtClean="0"/>
              <a:t>Realizar todas las computaciones que tengan las mejores decisiones y los mejores costos</a:t>
            </a:r>
          </a:p>
          <a:p>
            <a:pPr lvl="1"/>
            <a:r>
              <a:rPr lang="es-PA" smtClean="0"/>
              <a:t>PARADISE – 1980</a:t>
            </a:r>
            <a:endParaRPr lang="es-PA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202" y="1471353"/>
            <a:ext cx="5486198" cy="2171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056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72520" y="532028"/>
            <a:ext cx="6531428" cy="149271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PA" sz="7200" b="1" i="1" dirty="0" smtClean="0"/>
              <a:t>FINAL DÍA 5</a:t>
            </a:r>
          </a:p>
          <a:p>
            <a:pPr lvl="2"/>
            <a:endParaRPr lang="es-PA" dirty="0" smtClean="0"/>
          </a:p>
          <a:p>
            <a:pPr lvl="1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9423213" y="6448069"/>
            <a:ext cx="26388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/>
              <a:t>https://bit.ly/2BcMzpc</a:t>
            </a:r>
          </a:p>
        </p:txBody>
      </p:sp>
      <p:sp>
        <p:nvSpPr>
          <p:cNvPr id="2" name="Rectangle 1"/>
          <p:cNvSpPr/>
          <p:nvPr/>
        </p:nvSpPr>
        <p:spPr>
          <a:xfrm>
            <a:off x="372520" y="1946493"/>
            <a:ext cx="11804382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200" i="1" dirty="0">
                <a:solidFill>
                  <a:schemeClr val="tx1">
                    <a:lumMod val="85000"/>
                  </a:schemeClr>
                </a:solidFill>
                <a:latin typeface="helvetica neue"/>
              </a:rPr>
              <a:t>AI is </a:t>
            </a:r>
            <a:r>
              <a:rPr lang="en-US" sz="7200" i="1" dirty="0" smtClean="0">
                <a:solidFill>
                  <a:schemeClr val="tx1">
                    <a:lumMod val="85000"/>
                  </a:schemeClr>
                </a:solidFill>
                <a:latin typeface="helvetica neue"/>
              </a:rPr>
              <a:t>the new Electricity.</a:t>
            </a:r>
            <a:endParaRPr lang="en-US" sz="7200" i="1" dirty="0">
              <a:solidFill>
                <a:schemeClr val="tx1">
                  <a:lumMod val="85000"/>
                </a:schemeClr>
              </a:solidFill>
              <a:latin typeface="helvetica neue"/>
            </a:endParaRPr>
          </a:p>
          <a:p>
            <a:r>
              <a:rPr lang="en-US" sz="7200" i="1" dirty="0">
                <a:solidFill>
                  <a:schemeClr val="tx1">
                    <a:lumMod val="85000"/>
                  </a:schemeClr>
                </a:solidFill>
                <a:latin typeface="helvetica neue"/>
              </a:rPr>
              <a:t> </a:t>
            </a:r>
            <a:r>
              <a:rPr lang="en-US" sz="7200" i="1" dirty="0" smtClean="0">
                <a:solidFill>
                  <a:schemeClr val="tx1">
                    <a:lumMod val="85000"/>
                  </a:schemeClr>
                </a:solidFill>
                <a:latin typeface="helvetica neue"/>
              </a:rPr>
              <a:t>                 -Andrew NG</a:t>
            </a:r>
            <a:r>
              <a:rPr lang="en-US" sz="7200" i="1" dirty="0">
                <a:solidFill>
                  <a:schemeClr val="tx1">
                    <a:lumMod val="85000"/>
                  </a:schemeClr>
                </a:solidFill>
                <a:latin typeface="helvetica neue"/>
              </a:rPr>
              <a:t/>
            </a:r>
            <a:br>
              <a:rPr lang="en-US" sz="7200" i="1" dirty="0">
                <a:solidFill>
                  <a:schemeClr val="tx1">
                    <a:lumMod val="85000"/>
                  </a:schemeClr>
                </a:solidFill>
                <a:latin typeface="helvetica neue"/>
              </a:rPr>
            </a:br>
            <a:endParaRPr lang="en-US" sz="7200" i="1" dirty="0">
              <a:solidFill>
                <a:schemeClr val="tx1">
                  <a:lumMod val="85000"/>
                </a:schemeClr>
              </a:solidFill>
              <a:latin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95061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 smtClean="0"/>
              <a:t>Inteligencia Artificial - ¿Qué Es?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2034257"/>
            <a:ext cx="10419994" cy="4618470"/>
          </a:xfrm>
        </p:spPr>
        <p:txBody>
          <a:bodyPr>
            <a:normAutofit/>
          </a:bodyPr>
          <a:lstStyle/>
          <a:p>
            <a:r>
              <a:rPr lang="es-PA" dirty="0" smtClean="0"/>
              <a:t>Nos hacemos llamar homo-sapiens</a:t>
            </a:r>
          </a:p>
          <a:p>
            <a:pPr lvl="1"/>
            <a:r>
              <a:rPr lang="es-PA" dirty="0" smtClean="0"/>
              <a:t>Estudiamos como pensamos</a:t>
            </a:r>
          </a:p>
          <a:p>
            <a:pPr lvl="1"/>
            <a:r>
              <a:rPr lang="es-PA" dirty="0" smtClean="0"/>
              <a:t>Percibir, entender, predecir, manipular el mundo</a:t>
            </a:r>
          </a:p>
          <a:p>
            <a:pPr lvl="1"/>
            <a:endParaRPr lang="es-PA" dirty="0"/>
          </a:p>
          <a:p>
            <a:r>
              <a:rPr lang="es-PA" dirty="0" smtClean="0"/>
              <a:t>Inteligencia Artificial</a:t>
            </a:r>
          </a:p>
          <a:p>
            <a:pPr lvl="1"/>
            <a:r>
              <a:rPr lang="es-PA" dirty="0" smtClean="0"/>
              <a:t>Entender</a:t>
            </a:r>
          </a:p>
          <a:p>
            <a:pPr lvl="1"/>
            <a:r>
              <a:rPr lang="es-PA" dirty="0" smtClean="0"/>
              <a:t>Construir Sistemas “Inteligentes”</a:t>
            </a:r>
            <a:endParaRPr lang="en-US" dirty="0"/>
          </a:p>
        </p:txBody>
      </p:sp>
      <p:pic>
        <p:nvPicPr>
          <p:cNvPr id="2050" name="Picture 2" descr="Image result for homo sapien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5973" y="1460770"/>
            <a:ext cx="4766388" cy="2341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I moth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5973" y="3983081"/>
            <a:ext cx="4259488" cy="2395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0596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 smtClean="0"/>
              <a:t>Inteligencia Artificial - ¿Qué Es?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46111" y="1397868"/>
            <a:ext cx="10473645" cy="4855975"/>
          </a:xfrm>
        </p:spPr>
        <p:txBody>
          <a:bodyPr>
            <a:normAutofit/>
          </a:bodyPr>
          <a:lstStyle/>
          <a:p>
            <a:r>
              <a:rPr lang="es-PA" dirty="0" smtClean="0"/>
              <a:t>Varias maneras de ver la IA </a:t>
            </a:r>
          </a:p>
          <a:p>
            <a:pPr lvl="1"/>
            <a:r>
              <a:rPr lang="es-PA" dirty="0" smtClean="0"/>
              <a:t>Proceso de pensamiento</a:t>
            </a:r>
          </a:p>
          <a:p>
            <a:pPr lvl="1"/>
            <a:r>
              <a:rPr lang="es-PA" dirty="0" smtClean="0"/>
              <a:t>Proceso de Actuación</a:t>
            </a:r>
          </a:p>
          <a:p>
            <a:pPr marL="457200" lvl="1" indent="0">
              <a:buNone/>
            </a:pPr>
            <a:endParaRPr lang="es-PA" dirty="0" smtClean="0"/>
          </a:p>
          <a:p>
            <a:r>
              <a:rPr lang="es-PA" dirty="0" smtClean="0"/>
              <a:t>Subsecciones:</a:t>
            </a:r>
          </a:p>
          <a:p>
            <a:pPr lvl="1"/>
            <a:r>
              <a:rPr lang="es-PA" dirty="0"/>
              <a:t>Racionalmente</a:t>
            </a:r>
          </a:p>
          <a:p>
            <a:pPr lvl="1"/>
            <a:r>
              <a:rPr lang="es-PA" dirty="0" smtClean="0"/>
              <a:t>Humanamente</a:t>
            </a:r>
          </a:p>
          <a:p>
            <a:pPr lvl="1"/>
            <a:endParaRPr lang="es-PA" dirty="0"/>
          </a:p>
          <a:p>
            <a:r>
              <a:rPr lang="es-PA" dirty="0" err="1" smtClean="0"/>
              <a:t>Historicamente</a:t>
            </a:r>
            <a:r>
              <a:rPr lang="es-PA" dirty="0" smtClean="0"/>
              <a:t> son las maneras de como se ha visto la IA con diferentes métodos.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4114787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Formato</a:t>
            </a:r>
            <a:r>
              <a:rPr lang="en-US" dirty="0" smtClean="0"/>
              <a:t> del </a:t>
            </a:r>
            <a:r>
              <a:rPr lang="en-US" dirty="0" err="1" smtClean="0"/>
              <a:t>Curso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Un modulo a la </a:t>
            </a:r>
            <a:r>
              <a:rPr lang="en-US" dirty="0" err="1" smtClean="0"/>
              <a:t>semana</a:t>
            </a:r>
            <a:r>
              <a:rPr lang="en-US" dirty="0" smtClean="0"/>
              <a:t> que </a:t>
            </a:r>
            <a:r>
              <a:rPr lang="en-US" dirty="0" err="1" smtClean="0"/>
              <a:t>consta</a:t>
            </a:r>
            <a:r>
              <a:rPr lang="en-US" dirty="0" smtClean="0"/>
              <a:t> de </a:t>
            </a:r>
            <a:r>
              <a:rPr lang="en-US" dirty="0" err="1" smtClean="0"/>
              <a:t>clase</a:t>
            </a:r>
            <a:r>
              <a:rPr lang="en-US" dirty="0" smtClean="0"/>
              <a:t> </a:t>
            </a:r>
            <a:r>
              <a:rPr lang="en-US" dirty="0" err="1" smtClean="0"/>
              <a:t>teorica</a:t>
            </a:r>
            <a:r>
              <a:rPr lang="en-US" dirty="0" smtClean="0"/>
              <a:t> y </a:t>
            </a:r>
            <a:r>
              <a:rPr lang="en-US" dirty="0" err="1" smtClean="0"/>
              <a:t>laboratorio</a:t>
            </a:r>
            <a:endParaRPr lang="en-US" dirty="0" smtClean="0"/>
          </a:p>
          <a:p>
            <a:r>
              <a:rPr lang="en-US" dirty="0" err="1" smtClean="0"/>
              <a:t>Clases</a:t>
            </a:r>
            <a:r>
              <a:rPr lang="en-US" dirty="0" smtClean="0"/>
              <a:t> </a:t>
            </a:r>
            <a:r>
              <a:rPr lang="en-US" dirty="0" err="1" smtClean="0"/>
              <a:t>presenciales</a:t>
            </a:r>
            <a:endParaRPr lang="en-US" dirty="0" smtClean="0"/>
          </a:p>
          <a:p>
            <a:r>
              <a:rPr lang="en-US" dirty="0" err="1" smtClean="0"/>
              <a:t>Aproximadamente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asignación</a:t>
            </a:r>
            <a:r>
              <a:rPr lang="en-US" dirty="0" smtClean="0"/>
              <a:t> </a:t>
            </a:r>
            <a:r>
              <a:rPr lang="en-US" dirty="0" err="1" smtClean="0"/>
              <a:t>semanales</a:t>
            </a:r>
            <a:r>
              <a:rPr lang="en-US" dirty="0" smtClean="0"/>
              <a:t>, </a:t>
            </a:r>
            <a:r>
              <a:rPr lang="en-US" dirty="0" err="1" smtClean="0"/>
              <a:t>todas</a:t>
            </a:r>
            <a:r>
              <a:rPr lang="en-US" dirty="0" smtClean="0"/>
              <a:t> </a:t>
            </a:r>
            <a:r>
              <a:rPr lang="en-US" smtClean="0"/>
              <a:t>individuales</a:t>
            </a:r>
            <a:endParaRPr lang="en-US" dirty="0" smtClean="0"/>
          </a:p>
          <a:p>
            <a:pPr lvl="1"/>
            <a:r>
              <a:rPr lang="en-US" dirty="0" err="1" smtClean="0"/>
              <a:t>Tareas</a:t>
            </a:r>
            <a:endParaRPr lang="en-US" dirty="0" smtClean="0"/>
          </a:p>
          <a:p>
            <a:pPr lvl="1"/>
            <a:r>
              <a:rPr lang="en-US" dirty="0" err="1" smtClean="0"/>
              <a:t>Laboratorios</a:t>
            </a:r>
            <a:endParaRPr lang="en-US" dirty="0" smtClean="0"/>
          </a:p>
          <a:p>
            <a:pPr lvl="1"/>
            <a:r>
              <a:rPr lang="en-US" dirty="0" smtClean="0"/>
              <a:t>Quizzes</a:t>
            </a:r>
          </a:p>
          <a:p>
            <a:pPr lvl="1"/>
            <a:r>
              <a:rPr lang="en-US" dirty="0" smtClean="0"/>
              <a:t>Proyecto Final</a:t>
            </a:r>
          </a:p>
          <a:p>
            <a:pPr lvl="1"/>
            <a:r>
              <a:rPr lang="en-US" dirty="0" smtClean="0"/>
              <a:t>O </a:t>
            </a:r>
            <a:r>
              <a:rPr lang="en-US" dirty="0" err="1" smtClean="0"/>
              <a:t>todas</a:t>
            </a:r>
            <a:r>
              <a:rPr lang="en-US" dirty="0" smtClean="0"/>
              <a:t> las </a:t>
            </a:r>
            <a:r>
              <a:rPr lang="en-US" dirty="0" err="1" smtClean="0"/>
              <a:t>anteriores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7172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 smtClean="0"/>
              <a:t>Inteligencia Artificial - ¿Qué Es?</a:t>
            </a:r>
            <a:endParaRPr lang="es-PA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7339253"/>
              </p:ext>
            </p:extLst>
          </p:nvPr>
        </p:nvGraphicFramePr>
        <p:xfrm>
          <a:off x="482823" y="1299940"/>
          <a:ext cx="10816548" cy="5288137"/>
        </p:xfrm>
        <a:graphic>
          <a:graphicData uri="http://schemas.openxmlformats.org/drawingml/2006/table">
            <a:tbl>
              <a:tblPr/>
              <a:tblGrid>
                <a:gridCol w="5408274">
                  <a:extLst>
                    <a:ext uri="{9D8B030D-6E8A-4147-A177-3AD203B41FA5}">
                      <a16:colId xmlns:a16="http://schemas.microsoft.com/office/drawing/2014/main" xmlns="" val="4202441833"/>
                    </a:ext>
                  </a:extLst>
                </a:gridCol>
                <a:gridCol w="5408274">
                  <a:extLst>
                    <a:ext uri="{9D8B030D-6E8A-4147-A177-3AD203B41FA5}">
                      <a16:colId xmlns:a16="http://schemas.microsoft.com/office/drawing/2014/main" xmlns="" val="3996553458"/>
                    </a:ext>
                  </a:extLst>
                </a:gridCol>
              </a:tblGrid>
              <a:tr h="430932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b="1" dirty="0" err="1" smtClean="0">
                          <a:effectLst/>
                        </a:rPr>
                        <a:t>Pensando</a:t>
                      </a:r>
                      <a:r>
                        <a:rPr lang="en-US" b="1" dirty="0" smtClean="0">
                          <a:effectLst/>
                        </a:rPr>
                        <a:t> </a:t>
                      </a:r>
                      <a:r>
                        <a:rPr lang="en-US" b="1" dirty="0" err="1" smtClean="0">
                          <a:effectLst/>
                        </a:rPr>
                        <a:t>Humanamente</a:t>
                      </a:r>
                      <a:endParaRPr lang="en-US" b="1" dirty="0">
                        <a:effectLst/>
                      </a:endParaRP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b="1" dirty="0" err="1" smtClean="0">
                          <a:effectLst/>
                        </a:rPr>
                        <a:t>Pensando</a:t>
                      </a:r>
                      <a:r>
                        <a:rPr lang="en-US" b="1" dirty="0" smtClean="0">
                          <a:effectLst/>
                        </a:rPr>
                        <a:t> </a:t>
                      </a:r>
                      <a:r>
                        <a:rPr lang="en-US" b="1" dirty="0" err="1" smtClean="0">
                          <a:effectLst/>
                        </a:rPr>
                        <a:t>Racionalmente</a:t>
                      </a:r>
                      <a:endParaRPr lang="en-US" b="1" dirty="0">
                        <a:effectLst/>
                      </a:endParaRP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80123090"/>
                  </a:ext>
                </a:extLst>
              </a:tr>
              <a:tr h="2269672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dirty="0" smtClean="0">
                          <a:effectLst/>
                        </a:rPr>
                        <a:t>“El Nuevo </a:t>
                      </a:r>
                      <a:r>
                        <a:rPr lang="en-US" dirty="0" err="1" smtClean="0">
                          <a:effectLst/>
                        </a:rPr>
                        <a:t>esfuerzo</a:t>
                      </a:r>
                      <a:r>
                        <a:rPr lang="en-US" dirty="0" smtClean="0">
                          <a:effectLst/>
                        </a:rPr>
                        <a:t> </a:t>
                      </a:r>
                      <a:r>
                        <a:rPr lang="en-US" dirty="0" err="1" smtClean="0">
                          <a:effectLst/>
                        </a:rPr>
                        <a:t>exitante</a:t>
                      </a:r>
                      <a:r>
                        <a:rPr lang="en-US" dirty="0" smtClean="0">
                          <a:effectLst/>
                        </a:rPr>
                        <a:t> de </a:t>
                      </a:r>
                      <a:r>
                        <a:rPr lang="en-US" dirty="0" err="1" smtClean="0">
                          <a:effectLst/>
                        </a:rPr>
                        <a:t>hacer</a:t>
                      </a:r>
                      <a:r>
                        <a:rPr lang="en-US" dirty="0" smtClean="0">
                          <a:effectLst/>
                        </a:rPr>
                        <a:t> las </a:t>
                      </a:r>
                      <a:r>
                        <a:rPr lang="en-US" dirty="0" err="1" smtClean="0">
                          <a:effectLst/>
                        </a:rPr>
                        <a:t>computadoras</a:t>
                      </a:r>
                      <a:r>
                        <a:rPr lang="en-US" baseline="0" dirty="0" smtClean="0">
                          <a:effectLst/>
                        </a:rPr>
                        <a:t> </a:t>
                      </a:r>
                      <a:r>
                        <a:rPr lang="en-US" baseline="0" dirty="0" err="1" smtClean="0">
                          <a:effectLst/>
                        </a:rPr>
                        <a:t>pensar</a:t>
                      </a:r>
                      <a:r>
                        <a:rPr lang="en-US" baseline="0" dirty="0" smtClean="0">
                          <a:effectLst/>
                        </a:rPr>
                        <a:t>… </a:t>
                      </a:r>
                      <a:r>
                        <a:rPr lang="en-US" i="1" baseline="0" dirty="0" err="1" smtClean="0">
                          <a:effectLst/>
                        </a:rPr>
                        <a:t>máquinas</a:t>
                      </a:r>
                      <a:r>
                        <a:rPr lang="en-US" i="1" baseline="0" dirty="0" smtClean="0">
                          <a:effectLst/>
                        </a:rPr>
                        <a:t> con </a:t>
                      </a:r>
                      <a:r>
                        <a:rPr lang="en-US" i="1" baseline="0" dirty="0" err="1" smtClean="0">
                          <a:effectLst/>
                        </a:rPr>
                        <a:t>mentes</a:t>
                      </a:r>
                      <a:r>
                        <a:rPr lang="en-US" baseline="0" dirty="0" smtClean="0">
                          <a:effectLst/>
                        </a:rPr>
                        <a:t>, </a:t>
                      </a:r>
                      <a:r>
                        <a:rPr lang="en-US" baseline="0" dirty="0" err="1" smtClean="0">
                          <a:effectLst/>
                        </a:rPr>
                        <a:t>en</a:t>
                      </a:r>
                      <a:r>
                        <a:rPr lang="en-US" baseline="0" dirty="0" smtClean="0">
                          <a:effectLst/>
                        </a:rPr>
                        <a:t> </a:t>
                      </a:r>
                      <a:r>
                        <a:rPr lang="en-US" baseline="0" dirty="0" err="1" smtClean="0">
                          <a:effectLst/>
                        </a:rPr>
                        <a:t>sentido</a:t>
                      </a:r>
                      <a:r>
                        <a:rPr lang="en-US" baseline="0" dirty="0" smtClean="0">
                          <a:effectLst/>
                        </a:rPr>
                        <a:t> complete o </a:t>
                      </a:r>
                      <a:r>
                        <a:rPr lang="en-US" baseline="0" dirty="0" err="1" smtClean="0">
                          <a:effectLst/>
                        </a:rPr>
                        <a:t>literalmente</a:t>
                      </a:r>
                      <a:r>
                        <a:rPr lang="en-US" baseline="0" dirty="0" smtClean="0">
                          <a:effectLst/>
                        </a:rPr>
                        <a:t>” (</a:t>
                      </a:r>
                      <a:r>
                        <a:rPr lang="en-US" baseline="0" dirty="0" err="1" smtClean="0">
                          <a:effectLst/>
                        </a:rPr>
                        <a:t>Haugeland</a:t>
                      </a:r>
                      <a:r>
                        <a:rPr lang="en-US" baseline="0" dirty="0" smtClean="0">
                          <a:effectLst/>
                        </a:rPr>
                        <a:t>, 1985)</a:t>
                      </a:r>
                    </a:p>
                    <a:p>
                      <a:pPr algn="r" rtl="0" fontAlgn="b"/>
                      <a:endParaRPr lang="en-US" baseline="0" dirty="0" smtClean="0">
                        <a:effectLst/>
                      </a:endParaRPr>
                    </a:p>
                    <a:p>
                      <a:pPr algn="r" rtl="0" fontAlgn="b"/>
                      <a:r>
                        <a:rPr lang="en-US" baseline="0" dirty="0" smtClean="0">
                          <a:effectLst/>
                        </a:rPr>
                        <a:t>“La </a:t>
                      </a:r>
                      <a:r>
                        <a:rPr lang="en-US" baseline="0" dirty="0" err="1" smtClean="0">
                          <a:effectLst/>
                        </a:rPr>
                        <a:t>automatización</a:t>
                      </a:r>
                      <a:r>
                        <a:rPr lang="en-US" baseline="0" dirty="0" smtClean="0">
                          <a:effectLst/>
                        </a:rPr>
                        <a:t> de </a:t>
                      </a:r>
                      <a:r>
                        <a:rPr lang="en-US" baseline="0" dirty="0" err="1" smtClean="0">
                          <a:effectLst/>
                        </a:rPr>
                        <a:t>actividades</a:t>
                      </a:r>
                      <a:r>
                        <a:rPr lang="en-US" baseline="0" dirty="0" smtClean="0">
                          <a:effectLst/>
                        </a:rPr>
                        <a:t> que </a:t>
                      </a:r>
                      <a:r>
                        <a:rPr lang="en-US" baseline="0" dirty="0" err="1" smtClean="0">
                          <a:effectLst/>
                        </a:rPr>
                        <a:t>asociamos</a:t>
                      </a:r>
                      <a:r>
                        <a:rPr lang="en-US" baseline="0" dirty="0" smtClean="0">
                          <a:effectLst/>
                        </a:rPr>
                        <a:t> con </a:t>
                      </a:r>
                      <a:r>
                        <a:rPr lang="en-US" baseline="0" dirty="0" err="1" smtClean="0">
                          <a:effectLst/>
                        </a:rPr>
                        <a:t>pensamiento</a:t>
                      </a:r>
                      <a:r>
                        <a:rPr lang="en-US" baseline="0" dirty="0" smtClean="0">
                          <a:effectLst/>
                        </a:rPr>
                        <a:t> </a:t>
                      </a:r>
                      <a:r>
                        <a:rPr lang="en-US" baseline="0" dirty="0" err="1" smtClean="0">
                          <a:effectLst/>
                        </a:rPr>
                        <a:t>humano</a:t>
                      </a:r>
                      <a:r>
                        <a:rPr lang="en-US" baseline="0" dirty="0" smtClean="0">
                          <a:effectLst/>
                        </a:rPr>
                        <a:t>, </a:t>
                      </a:r>
                      <a:r>
                        <a:rPr lang="en-US" baseline="0" dirty="0" err="1" smtClean="0">
                          <a:effectLst/>
                        </a:rPr>
                        <a:t>actividades</a:t>
                      </a:r>
                      <a:r>
                        <a:rPr lang="en-US" baseline="0" dirty="0" smtClean="0">
                          <a:effectLst/>
                        </a:rPr>
                        <a:t> </a:t>
                      </a:r>
                      <a:r>
                        <a:rPr lang="en-US" baseline="0" dirty="0" err="1" smtClean="0">
                          <a:effectLst/>
                        </a:rPr>
                        <a:t>como</a:t>
                      </a:r>
                      <a:r>
                        <a:rPr lang="en-US" baseline="0" dirty="0" smtClean="0">
                          <a:effectLst/>
                        </a:rPr>
                        <a:t> </a:t>
                      </a:r>
                      <a:r>
                        <a:rPr lang="en-US" baseline="0" dirty="0" err="1" smtClean="0">
                          <a:effectLst/>
                        </a:rPr>
                        <a:t>toma</a:t>
                      </a:r>
                      <a:r>
                        <a:rPr lang="en-US" baseline="0" dirty="0" smtClean="0">
                          <a:effectLst/>
                        </a:rPr>
                        <a:t> de </a:t>
                      </a:r>
                      <a:r>
                        <a:rPr lang="en-US" baseline="0" dirty="0" err="1" smtClean="0">
                          <a:effectLst/>
                        </a:rPr>
                        <a:t>decisiones</a:t>
                      </a:r>
                      <a:r>
                        <a:rPr lang="en-US" baseline="0" dirty="0" smtClean="0">
                          <a:effectLst/>
                        </a:rPr>
                        <a:t>, </a:t>
                      </a:r>
                      <a:r>
                        <a:rPr lang="en-US" baseline="0" dirty="0" err="1" smtClean="0">
                          <a:effectLst/>
                        </a:rPr>
                        <a:t>resolución</a:t>
                      </a:r>
                      <a:r>
                        <a:rPr lang="en-US" baseline="0" dirty="0" smtClean="0">
                          <a:effectLst/>
                        </a:rPr>
                        <a:t> de </a:t>
                      </a:r>
                      <a:r>
                        <a:rPr lang="en-US" baseline="0" dirty="0" err="1" smtClean="0">
                          <a:effectLst/>
                        </a:rPr>
                        <a:t>problemas</a:t>
                      </a:r>
                      <a:r>
                        <a:rPr lang="en-US" baseline="0" dirty="0" smtClean="0">
                          <a:effectLst/>
                        </a:rPr>
                        <a:t>, </a:t>
                      </a:r>
                      <a:r>
                        <a:rPr lang="en-US" baseline="0" dirty="0" err="1" smtClean="0">
                          <a:effectLst/>
                        </a:rPr>
                        <a:t>aprendizaje</a:t>
                      </a:r>
                      <a:r>
                        <a:rPr lang="en-US" baseline="0" dirty="0" smtClean="0">
                          <a:effectLst/>
                        </a:rPr>
                        <a:t>… “, (Bellman, 1978) </a:t>
                      </a:r>
                      <a:endParaRPr lang="en-US" dirty="0">
                        <a:effectLst/>
                      </a:endParaRP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s-PA" dirty="0" smtClean="0">
                          <a:effectLst/>
                        </a:rPr>
                        <a:t>“El</a:t>
                      </a:r>
                      <a:r>
                        <a:rPr lang="es-PA" baseline="0" dirty="0" smtClean="0">
                          <a:effectLst/>
                        </a:rPr>
                        <a:t> estudio de facultades mentales a </a:t>
                      </a:r>
                      <a:r>
                        <a:rPr lang="es-PA" baseline="0" dirty="0" err="1" smtClean="0">
                          <a:effectLst/>
                        </a:rPr>
                        <a:t>travez</a:t>
                      </a:r>
                      <a:r>
                        <a:rPr lang="es-PA" baseline="0" dirty="0" smtClean="0">
                          <a:effectLst/>
                        </a:rPr>
                        <a:t> de modelos </a:t>
                      </a:r>
                      <a:r>
                        <a:rPr lang="es-PA" baseline="0" dirty="0" err="1" smtClean="0">
                          <a:effectLst/>
                        </a:rPr>
                        <a:t>computacioneales</a:t>
                      </a:r>
                      <a:r>
                        <a:rPr lang="es-PA" baseline="0" dirty="0" smtClean="0">
                          <a:effectLst/>
                        </a:rPr>
                        <a:t>”, (</a:t>
                      </a:r>
                      <a:r>
                        <a:rPr lang="es-PA" baseline="0" dirty="0" err="1" smtClean="0">
                          <a:effectLst/>
                        </a:rPr>
                        <a:t>Charniak</a:t>
                      </a:r>
                      <a:r>
                        <a:rPr lang="es-PA" baseline="0" dirty="0" smtClean="0">
                          <a:effectLst/>
                        </a:rPr>
                        <a:t> y </a:t>
                      </a:r>
                      <a:r>
                        <a:rPr lang="es-PA" baseline="0" dirty="0" err="1" smtClean="0">
                          <a:effectLst/>
                        </a:rPr>
                        <a:t>McDermott</a:t>
                      </a:r>
                      <a:r>
                        <a:rPr lang="es-PA" baseline="0" dirty="0" smtClean="0">
                          <a:effectLst/>
                        </a:rPr>
                        <a:t>, 1985)</a:t>
                      </a:r>
                    </a:p>
                    <a:p>
                      <a:pPr algn="r" rtl="0" fontAlgn="b"/>
                      <a:endParaRPr lang="es-PA" baseline="0" dirty="0" smtClean="0">
                        <a:effectLst/>
                      </a:endParaRPr>
                    </a:p>
                    <a:p>
                      <a:pPr algn="r" rtl="0" fontAlgn="b"/>
                      <a:r>
                        <a:rPr lang="es-PA" baseline="0" dirty="0" smtClean="0">
                          <a:effectLst/>
                        </a:rPr>
                        <a:t>“El estudio de las computaciones que hace posible percibir, razonar y actuar”, (Winston, 1992)</a:t>
                      </a:r>
                    </a:p>
                    <a:p>
                      <a:pPr algn="r" rtl="0" fontAlgn="b"/>
                      <a:endParaRPr lang="es-PA" baseline="0" dirty="0" smtClean="0">
                        <a:effectLst/>
                      </a:endParaRPr>
                    </a:p>
                    <a:p>
                      <a:pPr algn="r" rtl="0" fontAlgn="b"/>
                      <a:endParaRPr lang="es-PA" baseline="0" dirty="0" smtClean="0">
                        <a:effectLst/>
                      </a:endParaRPr>
                    </a:p>
                    <a:p>
                      <a:pPr algn="r" rtl="0" fontAlgn="b"/>
                      <a:endParaRPr lang="en-US" dirty="0">
                        <a:effectLst/>
                      </a:endParaRP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448516586"/>
                  </a:ext>
                </a:extLst>
              </a:tr>
              <a:tr h="391885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b="1" dirty="0" err="1" smtClean="0">
                          <a:effectLst/>
                        </a:rPr>
                        <a:t>Actuando</a:t>
                      </a:r>
                      <a:r>
                        <a:rPr lang="en-US" b="1" dirty="0" smtClean="0">
                          <a:effectLst/>
                        </a:rPr>
                        <a:t> </a:t>
                      </a:r>
                      <a:r>
                        <a:rPr lang="en-US" b="1" dirty="0" err="1" smtClean="0">
                          <a:effectLst/>
                        </a:rPr>
                        <a:t>Humanamente</a:t>
                      </a:r>
                      <a:endParaRPr lang="en-US" b="1" dirty="0">
                        <a:effectLst/>
                      </a:endParaRP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b="1" dirty="0" err="1" smtClean="0">
                          <a:effectLst/>
                        </a:rPr>
                        <a:t>Actuando</a:t>
                      </a:r>
                      <a:r>
                        <a:rPr lang="en-US" b="1" dirty="0" smtClean="0">
                          <a:effectLst/>
                        </a:rPr>
                        <a:t> </a:t>
                      </a:r>
                      <a:r>
                        <a:rPr lang="en-US" b="1" dirty="0" err="1" smtClean="0">
                          <a:effectLst/>
                        </a:rPr>
                        <a:t>Racionalmente</a:t>
                      </a:r>
                      <a:endParaRPr lang="en-US" b="1" dirty="0">
                        <a:effectLst/>
                      </a:endParaRP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417332396"/>
                  </a:ext>
                </a:extLst>
              </a:tr>
              <a:tr h="1186500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dirty="0" smtClean="0">
                          <a:effectLst/>
                        </a:rPr>
                        <a:t>“El arte de </a:t>
                      </a:r>
                      <a:r>
                        <a:rPr lang="en-US" dirty="0" err="1" smtClean="0">
                          <a:effectLst/>
                        </a:rPr>
                        <a:t>crear</a:t>
                      </a:r>
                      <a:r>
                        <a:rPr lang="en-US" dirty="0" smtClean="0">
                          <a:effectLst/>
                        </a:rPr>
                        <a:t> </a:t>
                      </a:r>
                      <a:r>
                        <a:rPr lang="en-US" dirty="0" err="1" smtClean="0">
                          <a:effectLst/>
                        </a:rPr>
                        <a:t>máquinas</a:t>
                      </a:r>
                      <a:r>
                        <a:rPr lang="en-US" dirty="0" smtClean="0">
                          <a:effectLst/>
                        </a:rPr>
                        <a:t> que </a:t>
                      </a:r>
                      <a:r>
                        <a:rPr lang="en-US" dirty="0" err="1" smtClean="0">
                          <a:effectLst/>
                        </a:rPr>
                        <a:t>desempeñan</a:t>
                      </a:r>
                      <a:r>
                        <a:rPr lang="en-US" baseline="0" dirty="0" smtClean="0">
                          <a:effectLst/>
                        </a:rPr>
                        <a:t> </a:t>
                      </a:r>
                      <a:r>
                        <a:rPr lang="en-US" baseline="0" dirty="0" err="1" smtClean="0">
                          <a:effectLst/>
                        </a:rPr>
                        <a:t>funciones</a:t>
                      </a:r>
                      <a:r>
                        <a:rPr lang="en-US" baseline="0" dirty="0" smtClean="0">
                          <a:effectLst/>
                        </a:rPr>
                        <a:t> que </a:t>
                      </a:r>
                      <a:r>
                        <a:rPr lang="en-US" baseline="0" dirty="0" err="1" smtClean="0">
                          <a:effectLst/>
                        </a:rPr>
                        <a:t>requieren</a:t>
                      </a:r>
                      <a:r>
                        <a:rPr lang="en-US" baseline="0" dirty="0" smtClean="0">
                          <a:effectLst/>
                        </a:rPr>
                        <a:t> </a:t>
                      </a:r>
                      <a:r>
                        <a:rPr lang="en-US" baseline="0" dirty="0" err="1" smtClean="0">
                          <a:effectLst/>
                        </a:rPr>
                        <a:t>inteligencia</a:t>
                      </a:r>
                      <a:r>
                        <a:rPr lang="en-US" baseline="0" dirty="0" smtClean="0">
                          <a:effectLst/>
                        </a:rPr>
                        <a:t> </a:t>
                      </a:r>
                      <a:r>
                        <a:rPr lang="en-US" baseline="0" dirty="0" err="1" smtClean="0">
                          <a:effectLst/>
                        </a:rPr>
                        <a:t>cuando</a:t>
                      </a:r>
                      <a:r>
                        <a:rPr lang="en-US" baseline="0" dirty="0" smtClean="0">
                          <a:effectLst/>
                        </a:rPr>
                        <a:t> son </a:t>
                      </a:r>
                      <a:r>
                        <a:rPr lang="en-US" baseline="0" dirty="0" err="1" smtClean="0">
                          <a:effectLst/>
                        </a:rPr>
                        <a:t>realizadas</a:t>
                      </a:r>
                      <a:r>
                        <a:rPr lang="en-US" baseline="0" dirty="0" smtClean="0">
                          <a:effectLst/>
                        </a:rPr>
                        <a:t> </a:t>
                      </a:r>
                      <a:r>
                        <a:rPr lang="en-US" baseline="0" dirty="0" err="1" smtClean="0">
                          <a:effectLst/>
                        </a:rPr>
                        <a:t>por</a:t>
                      </a:r>
                      <a:r>
                        <a:rPr lang="en-US" baseline="0" dirty="0" smtClean="0">
                          <a:effectLst/>
                        </a:rPr>
                        <a:t> personas” (Kurzweil, 1990)</a:t>
                      </a:r>
                      <a:endParaRPr lang="en-US" dirty="0">
                        <a:effectLst/>
                      </a:endParaRP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dirty="0" smtClean="0">
                          <a:effectLst/>
                        </a:rPr>
                        <a:t>“</a:t>
                      </a:r>
                      <a:r>
                        <a:rPr lang="en-US" dirty="0" err="1" smtClean="0">
                          <a:effectLst/>
                        </a:rPr>
                        <a:t>Inteligencia</a:t>
                      </a:r>
                      <a:r>
                        <a:rPr lang="en-US" dirty="0" smtClean="0">
                          <a:effectLst/>
                        </a:rPr>
                        <a:t> </a:t>
                      </a:r>
                      <a:r>
                        <a:rPr lang="en-US" dirty="0" err="1" smtClean="0">
                          <a:effectLst/>
                        </a:rPr>
                        <a:t>Computacional</a:t>
                      </a:r>
                      <a:r>
                        <a:rPr lang="en-US" dirty="0" smtClean="0">
                          <a:effectLst/>
                        </a:rPr>
                        <a:t> </a:t>
                      </a:r>
                      <a:r>
                        <a:rPr lang="en-US" dirty="0" err="1" smtClean="0">
                          <a:effectLst/>
                        </a:rPr>
                        <a:t>es</a:t>
                      </a:r>
                      <a:r>
                        <a:rPr lang="en-US" dirty="0" smtClean="0">
                          <a:effectLst/>
                        </a:rPr>
                        <a:t> el studio de </a:t>
                      </a:r>
                      <a:r>
                        <a:rPr lang="en-US" dirty="0" err="1" smtClean="0">
                          <a:effectLst/>
                        </a:rPr>
                        <a:t>los</a:t>
                      </a:r>
                      <a:r>
                        <a:rPr lang="en-US" baseline="0" dirty="0" smtClean="0">
                          <a:effectLst/>
                        </a:rPr>
                        <a:t> </a:t>
                      </a:r>
                      <a:r>
                        <a:rPr lang="en-US" baseline="0" dirty="0" err="1" smtClean="0">
                          <a:effectLst/>
                        </a:rPr>
                        <a:t>diseños</a:t>
                      </a:r>
                      <a:r>
                        <a:rPr lang="en-US" baseline="0" dirty="0" smtClean="0">
                          <a:effectLst/>
                        </a:rPr>
                        <a:t> de </a:t>
                      </a:r>
                      <a:r>
                        <a:rPr lang="en-US" baseline="0" dirty="0" err="1" smtClean="0">
                          <a:effectLst/>
                        </a:rPr>
                        <a:t>agentes</a:t>
                      </a:r>
                      <a:r>
                        <a:rPr lang="en-US" baseline="0" dirty="0" smtClean="0">
                          <a:effectLst/>
                        </a:rPr>
                        <a:t> </a:t>
                      </a:r>
                      <a:r>
                        <a:rPr lang="en-US" baseline="0" dirty="0" err="1" smtClean="0">
                          <a:effectLst/>
                        </a:rPr>
                        <a:t>inteligentes</a:t>
                      </a:r>
                      <a:r>
                        <a:rPr lang="en-US" baseline="0" dirty="0" smtClean="0">
                          <a:effectLst/>
                        </a:rPr>
                        <a:t>” (Poole et al. 1998)</a:t>
                      </a:r>
                    </a:p>
                    <a:p>
                      <a:pPr algn="r" rtl="0" fontAlgn="b"/>
                      <a:endParaRPr lang="es-PA" baseline="0" dirty="0" smtClean="0">
                        <a:effectLst/>
                      </a:endParaRPr>
                    </a:p>
                    <a:p>
                      <a:pPr algn="r" rtl="0" fontAlgn="b"/>
                      <a:r>
                        <a:rPr lang="es-PA" baseline="0" dirty="0" smtClean="0">
                          <a:effectLst/>
                        </a:rPr>
                        <a:t>“IA …  se preocupa del comportamiento inteligente de artefactos”, (</a:t>
                      </a:r>
                      <a:r>
                        <a:rPr lang="es-PA" baseline="0" dirty="0" err="1" smtClean="0">
                          <a:effectLst/>
                        </a:rPr>
                        <a:t>Nillson</a:t>
                      </a:r>
                      <a:r>
                        <a:rPr lang="es-PA" baseline="0" dirty="0" smtClean="0">
                          <a:effectLst/>
                        </a:rPr>
                        <a:t>, 1998)</a:t>
                      </a:r>
                      <a:endParaRPr lang="en-US" dirty="0">
                        <a:effectLst/>
                      </a:endParaRP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0826922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82634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 smtClean="0"/>
              <a:t>Inteligencia Artificial – La prueba de Turing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46111" y="1853248"/>
            <a:ext cx="10473645" cy="4400595"/>
          </a:xfrm>
        </p:spPr>
        <p:txBody>
          <a:bodyPr>
            <a:normAutofit fontScale="85000" lnSpcReduction="20000"/>
          </a:bodyPr>
          <a:lstStyle/>
          <a:p>
            <a:r>
              <a:rPr lang="es-PA" dirty="0" smtClean="0"/>
              <a:t>Propuesta por Alan Turing</a:t>
            </a:r>
          </a:p>
          <a:p>
            <a:r>
              <a:rPr lang="es-PA" dirty="0" smtClean="0"/>
              <a:t>Prueba </a:t>
            </a:r>
            <a:r>
              <a:rPr lang="es-PA" dirty="0" err="1" smtClean="0"/>
              <a:t>operacinal</a:t>
            </a:r>
            <a:r>
              <a:rPr lang="es-PA" dirty="0" smtClean="0"/>
              <a:t> de inteligencia</a:t>
            </a:r>
          </a:p>
          <a:p>
            <a:pPr lvl="1"/>
            <a:r>
              <a:rPr lang="es-PA" dirty="0" smtClean="0"/>
              <a:t>Prueba de PC </a:t>
            </a:r>
          </a:p>
          <a:p>
            <a:pPr lvl="1"/>
            <a:r>
              <a:rPr lang="es-PA" dirty="0" smtClean="0"/>
              <a:t>Prueba de Humano</a:t>
            </a:r>
          </a:p>
          <a:p>
            <a:pPr lvl="1"/>
            <a:endParaRPr lang="es-PA" dirty="0"/>
          </a:p>
          <a:p>
            <a:r>
              <a:rPr lang="es-PA" dirty="0" smtClean="0"/>
              <a:t>¿Hay diferencia?</a:t>
            </a:r>
          </a:p>
          <a:p>
            <a:r>
              <a:rPr lang="es-PA" dirty="0" smtClean="0"/>
              <a:t>No hay humano en la prueba total, es innecesario</a:t>
            </a:r>
          </a:p>
          <a:p>
            <a:pPr marL="457200" lvl="1" indent="0">
              <a:buNone/>
            </a:pPr>
            <a:endParaRPr lang="es-PA" dirty="0" smtClean="0"/>
          </a:p>
          <a:p>
            <a:r>
              <a:rPr lang="es-PA" dirty="0" smtClean="0"/>
              <a:t>Capacidades</a:t>
            </a:r>
          </a:p>
          <a:p>
            <a:pPr lvl="1"/>
            <a:r>
              <a:rPr lang="es-PA" dirty="0" smtClean="0"/>
              <a:t>Procesamiento de Lenguaje Natural: comunicarse en ingles</a:t>
            </a:r>
          </a:p>
          <a:p>
            <a:pPr lvl="1"/>
            <a:r>
              <a:rPr lang="es-PA" dirty="0" smtClean="0"/>
              <a:t>Representación del conocimiento: almacena lo que ve o escucha</a:t>
            </a:r>
          </a:p>
          <a:p>
            <a:pPr lvl="1"/>
            <a:r>
              <a:rPr lang="es-PA" dirty="0" smtClean="0"/>
              <a:t>Razonamiento Automático: usar estas respuestas para nuevas conclusiones</a:t>
            </a:r>
          </a:p>
          <a:p>
            <a:pPr lvl="1"/>
            <a:r>
              <a:rPr lang="es-PA" dirty="0" smtClean="0"/>
              <a:t>Aprendizaje </a:t>
            </a:r>
            <a:r>
              <a:rPr lang="es-PA" dirty="0" err="1" smtClean="0"/>
              <a:t>Automatico</a:t>
            </a:r>
            <a:r>
              <a:rPr lang="es-PA" dirty="0" smtClean="0"/>
              <a:t>: análisis y extrapolación de patrones</a:t>
            </a:r>
            <a:endParaRPr lang="es-PA" dirty="0"/>
          </a:p>
        </p:txBody>
      </p:sp>
      <p:pic>
        <p:nvPicPr>
          <p:cNvPr id="4100" name="Picture 4" descr="Image result for turing tes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7129" y="1424708"/>
            <a:ext cx="4948010" cy="3226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1785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 smtClean="0"/>
              <a:t>Inteligencia Artificial – La prueba de Turing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46111" y="1853248"/>
            <a:ext cx="10473645" cy="4400595"/>
          </a:xfrm>
        </p:spPr>
        <p:txBody>
          <a:bodyPr>
            <a:normAutofit/>
          </a:bodyPr>
          <a:lstStyle/>
          <a:p>
            <a:r>
              <a:rPr lang="es-PA" dirty="0" smtClean="0"/>
              <a:t>Prueba Total de Turing</a:t>
            </a:r>
          </a:p>
          <a:p>
            <a:pPr lvl="1"/>
            <a:r>
              <a:rPr lang="es-PA" dirty="0" smtClean="0"/>
              <a:t>Prueba de Percepción del sistema</a:t>
            </a:r>
          </a:p>
          <a:p>
            <a:pPr lvl="1"/>
            <a:endParaRPr lang="es-PA" dirty="0"/>
          </a:p>
          <a:p>
            <a:pPr lvl="1"/>
            <a:endParaRPr lang="es-PA" dirty="0" smtClean="0"/>
          </a:p>
          <a:p>
            <a:r>
              <a:rPr lang="es-PA" dirty="0" smtClean="0"/>
              <a:t>Se debe cumplir</a:t>
            </a:r>
          </a:p>
          <a:p>
            <a:pPr lvl="1"/>
            <a:r>
              <a:rPr lang="es-PA" dirty="0" err="1" smtClean="0"/>
              <a:t>Vision</a:t>
            </a:r>
            <a:r>
              <a:rPr lang="es-PA" dirty="0" smtClean="0"/>
              <a:t> por computador</a:t>
            </a:r>
          </a:p>
          <a:p>
            <a:pPr lvl="1"/>
            <a:r>
              <a:rPr lang="es-PA" dirty="0" err="1" smtClean="0"/>
              <a:t>Robotica</a:t>
            </a:r>
            <a:endParaRPr lang="es-PA" dirty="0" smtClean="0"/>
          </a:p>
          <a:p>
            <a:pPr lvl="1"/>
            <a:endParaRPr lang="es-PA" dirty="0"/>
          </a:p>
          <a:p>
            <a:pPr lvl="1"/>
            <a:endParaRPr lang="es-PA" dirty="0" smtClean="0"/>
          </a:p>
          <a:p>
            <a:r>
              <a:rPr lang="es-PA" dirty="0" smtClean="0"/>
              <a:t>Las 6 disciplinas componen la IA</a:t>
            </a:r>
            <a:endParaRPr lang="es-PA" dirty="0"/>
          </a:p>
        </p:txBody>
      </p:sp>
      <p:pic>
        <p:nvPicPr>
          <p:cNvPr id="6146" name="Picture 2" descr="Image result for total turing tes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7086" y="1450498"/>
            <a:ext cx="3558511" cy="2525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2317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 smtClean="0"/>
              <a:t>Inteligencia Artificial – Pensando Humanamente – Modelo Cognitivo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46111" y="1853248"/>
            <a:ext cx="11355389" cy="4400595"/>
          </a:xfrm>
        </p:spPr>
        <p:txBody>
          <a:bodyPr>
            <a:normAutofit fontScale="85000" lnSpcReduction="20000"/>
          </a:bodyPr>
          <a:lstStyle/>
          <a:p>
            <a:r>
              <a:rPr lang="es-PA" dirty="0" smtClean="0"/>
              <a:t>Para un programa pensar como humano debemos saber como piensa el humano</a:t>
            </a:r>
          </a:p>
          <a:p>
            <a:pPr lvl="1"/>
            <a:r>
              <a:rPr lang="es-PA" dirty="0" smtClean="0"/>
              <a:t>Introspección</a:t>
            </a:r>
          </a:p>
          <a:p>
            <a:pPr lvl="2"/>
            <a:r>
              <a:rPr lang="es-PA" dirty="0" smtClean="0"/>
              <a:t>Capturar pensamientos</a:t>
            </a:r>
          </a:p>
          <a:p>
            <a:pPr lvl="1"/>
            <a:r>
              <a:rPr lang="es-PA" dirty="0" smtClean="0"/>
              <a:t>Experimentos Psicológicos</a:t>
            </a:r>
          </a:p>
          <a:p>
            <a:pPr lvl="2"/>
            <a:r>
              <a:rPr lang="es-PA" dirty="0" smtClean="0"/>
              <a:t>Observando acciones</a:t>
            </a:r>
          </a:p>
          <a:p>
            <a:pPr lvl="1"/>
            <a:r>
              <a:rPr lang="es-PA" dirty="0" smtClean="0"/>
              <a:t>Imagen Cerebral</a:t>
            </a:r>
          </a:p>
          <a:p>
            <a:pPr lvl="2"/>
            <a:r>
              <a:rPr lang="es-PA" dirty="0" smtClean="0"/>
              <a:t>Observando el cerebro en acción</a:t>
            </a:r>
          </a:p>
          <a:p>
            <a:pPr lvl="2"/>
            <a:endParaRPr lang="es-PA" dirty="0"/>
          </a:p>
          <a:p>
            <a:r>
              <a:rPr lang="es-PA" dirty="0" smtClean="0"/>
              <a:t>Ciencias cognitivas  </a:t>
            </a:r>
          </a:p>
          <a:p>
            <a:pPr lvl="1"/>
            <a:r>
              <a:rPr lang="es-PA" dirty="0" smtClean="0"/>
              <a:t>modelos de IA de la psicología y mente humana</a:t>
            </a:r>
          </a:p>
          <a:p>
            <a:pPr lvl="1"/>
            <a:endParaRPr lang="es-PA" dirty="0" smtClean="0"/>
          </a:p>
          <a:p>
            <a:r>
              <a:rPr lang="es-PA" dirty="0" smtClean="0"/>
              <a:t>Confusión</a:t>
            </a:r>
          </a:p>
          <a:p>
            <a:pPr lvl="1"/>
            <a:r>
              <a:rPr lang="es-PA" dirty="0" smtClean="0"/>
              <a:t>Un algoritmo ejecuta bien la tarea</a:t>
            </a:r>
          </a:p>
          <a:p>
            <a:pPr lvl="1"/>
            <a:r>
              <a:rPr lang="es-PA" dirty="0" smtClean="0"/>
              <a:t>Un modelo de IA representa bien la inteligencia humana</a:t>
            </a:r>
            <a:endParaRPr lang="es-PA" dirty="0"/>
          </a:p>
        </p:txBody>
      </p:sp>
      <p:pic>
        <p:nvPicPr>
          <p:cNvPr id="7176" name="Picture 8" descr="Image result for cognitive scienc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8888" y="2469662"/>
            <a:ext cx="4448351" cy="3167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0679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 smtClean="0"/>
              <a:t>Inteligencia Artificial – Aproximación de las Leyes del Pensamiento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46111" y="1853248"/>
            <a:ext cx="6848703" cy="4400595"/>
          </a:xfrm>
        </p:spPr>
        <p:txBody>
          <a:bodyPr>
            <a:normAutofit fontScale="92500" lnSpcReduction="20000"/>
          </a:bodyPr>
          <a:lstStyle/>
          <a:p>
            <a:r>
              <a:rPr lang="es-PA" dirty="0" smtClean="0"/>
              <a:t>Silogismo</a:t>
            </a:r>
          </a:p>
          <a:p>
            <a:pPr lvl="1"/>
            <a:r>
              <a:rPr lang="es-PA" dirty="0" smtClean="0"/>
              <a:t>Aristóteles – Pensamiento Correcto</a:t>
            </a:r>
          </a:p>
          <a:p>
            <a:pPr lvl="1"/>
            <a:r>
              <a:rPr lang="es-PA" dirty="0" smtClean="0"/>
              <a:t>2 premisas, 1 conclusión</a:t>
            </a:r>
          </a:p>
          <a:p>
            <a:endParaRPr lang="es-PA" dirty="0"/>
          </a:p>
          <a:p>
            <a:r>
              <a:rPr lang="es-PA" dirty="0" smtClean="0"/>
              <a:t>Lógica</a:t>
            </a:r>
          </a:p>
          <a:p>
            <a:pPr lvl="1"/>
            <a:r>
              <a:rPr lang="es-PA" dirty="0" smtClean="0"/>
              <a:t>Supone operaciones mentales</a:t>
            </a:r>
          </a:p>
          <a:p>
            <a:pPr lvl="1"/>
            <a:r>
              <a:rPr lang="es-PA" dirty="0" smtClean="0"/>
              <a:t>Relaciones del mundo y objetos</a:t>
            </a:r>
          </a:p>
          <a:p>
            <a:pPr lvl="1"/>
            <a:r>
              <a:rPr lang="es-PA" dirty="0" smtClean="0"/>
              <a:t>1965 ya existían programadores, problemas con lógica</a:t>
            </a:r>
          </a:p>
          <a:p>
            <a:endParaRPr lang="es-PA" dirty="0" smtClean="0"/>
          </a:p>
          <a:p>
            <a:r>
              <a:rPr lang="es-PA" dirty="0" smtClean="0"/>
              <a:t>Logicismo</a:t>
            </a:r>
          </a:p>
          <a:p>
            <a:pPr lvl="1"/>
            <a:r>
              <a:rPr lang="es-PA" dirty="0" smtClean="0"/>
              <a:t>Lógica + IA</a:t>
            </a:r>
          </a:p>
          <a:p>
            <a:pPr lvl="1"/>
            <a:r>
              <a:rPr lang="es-PA" dirty="0" smtClean="0"/>
              <a:t>Crear sistemas inteligentes</a:t>
            </a:r>
            <a:endParaRPr lang="es-PA" dirty="0"/>
          </a:p>
        </p:txBody>
      </p:sp>
      <p:pic>
        <p:nvPicPr>
          <p:cNvPr id="7180" name="Picture 12" descr="Image result for silogism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2" t="21082" r="76875" b="46061"/>
          <a:stretch/>
        </p:blipFill>
        <p:spPr bwMode="auto">
          <a:xfrm>
            <a:off x="6323805" y="1853248"/>
            <a:ext cx="1763485" cy="1666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Marcador de contenido 2"/>
          <p:cNvSpPr txBox="1">
            <a:spLocks/>
          </p:cNvSpPr>
          <p:nvPr/>
        </p:nvSpPr>
        <p:spPr>
          <a:xfrm>
            <a:off x="5487549" y="4920635"/>
            <a:ext cx="6074227" cy="16002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dirty="0" smtClean="0"/>
              <a:t>Problemas/</a:t>
            </a:r>
            <a:r>
              <a:rPr lang="es-PA" dirty="0" err="1" smtClean="0"/>
              <a:t>Obstaculos</a:t>
            </a:r>
            <a:endParaRPr lang="es-PA" dirty="0" smtClean="0"/>
          </a:p>
          <a:p>
            <a:pPr lvl="1"/>
            <a:r>
              <a:rPr lang="es-PA" dirty="0" smtClean="0"/>
              <a:t>Conocimiento por </a:t>
            </a:r>
            <a:r>
              <a:rPr lang="es-PA" dirty="0" err="1" smtClean="0"/>
              <a:t>ntoación</a:t>
            </a:r>
            <a:r>
              <a:rPr lang="es-PA" dirty="0" smtClean="0"/>
              <a:t> lógica</a:t>
            </a:r>
          </a:p>
          <a:p>
            <a:pPr lvl="1"/>
            <a:r>
              <a:rPr lang="es-PA" dirty="0" smtClean="0"/>
              <a:t>El resolver un problema en principio vs práctica</a:t>
            </a:r>
          </a:p>
          <a:p>
            <a:pPr lvl="2"/>
            <a:r>
              <a:rPr lang="es-PA" dirty="0" smtClean="0"/>
              <a:t>Escasea el recurso computacional con unos pocos cientos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2619572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 smtClean="0"/>
              <a:t>Inteligencia Artificial – Fundaciones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46111" y="1853248"/>
            <a:ext cx="11355389" cy="4400595"/>
          </a:xfrm>
        </p:spPr>
        <p:txBody>
          <a:bodyPr>
            <a:normAutofit/>
          </a:bodyPr>
          <a:lstStyle/>
          <a:p>
            <a:r>
              <a:rPr lang="es-PA" dirty="0" smtClean="0"/>
              <a:t>Aristóteles (348-322 A.C.)</a:t>
            </a:r>
          </a:p>
          <a:p>
            <a:pPr lvl="1"/>
            <a:r>
              <a:rPr lang="es-PA" dirty="0" smtClean="0"/>
              <a:t>Leyes precisas que gobiernan el cerebro</a:t>
            </a:r>
          </a:p>
          <a:p>
            <a:pPr lvl="1"/>
            <a:r>
              <a:rPr lang="es-PA" dirty="0" smtClean="0"/>
              <a:t>Silogismo</a:t>
            </a:r>
          </a:p>
          <a:p>
            <a:r>
              <a:rPr lang="es-PA" dirty="0" err="1" smtClean="0"/>
              <a:t>Ramon</a:t>
            </a:r>
            <a:r>
              <a:rPr lang="es-PA" dirty="0" smtClean="0"/>
              <a:t> </a:t>
            </a:r>
            <a:r>
              <a:rPr lang="es-PA" dirty="0" err="1" smtClean="0"/>
              <a:t>Lull</a:t>
            </a:r>
            <a:r>
              <a:rPr lang="es-PA" dirty="0" smtClean="0"/>
              <a:t> (1315 D.C.) </a:t>
            </a:r>
          </a:p>
          <a:p>
            <a:pPr lvl="1"/>
            <a:r>
              <a:rPr lang="es-PA" dirty="0" smtClean="0"/>
              <a:t>Inteligencia en base a artefactos mecánicos</a:t>
            </a:r>
          </a:p>
          <a:p>
            <a:r>
              <a:rPr lang="es-PA" dirty="0" smtClean="0"/>
              <a:t>Thomas Hobbes (1588-1679)</a:t>
            </a:r>
          </a:p>
          <a:p>
            <a:pPr lvl="1"/>
            <a:r>
              <a:rPr lang="es-PA" dirty="0" smtClean="0"/>
              <a:t>Razonamiento por medio de computación numérica</a:t>
            </a:r>
          </a:p>
          <a:p>
            <a:pPr lvl="1"/>
            <a:r>
              <a:rPr lang="es-PA" dirty="0" smtClean="0"/>
              <a:t>Aún no existía el computador</a:t>
            </a:r>
          </a:p>
          <a:p>
            <a:r>
              <a:rPr lang="es-PA" dirty="0" smtClean="0"/>
              <a:t>Leonardo Da Vinci</a:t>
            </a:r>
          </a:p>
          <a:p>
            <a:pPr lvl="1"/>
            <a:r>
              <a:rPr lang="es-PA" dirty="0" smtClean="0"/>
              <a:t>Diseño (no construido) una calculadora mecánica</a:t>
            </a:r>
          </a:p>
          <a:p>
            <a:pPr lvl="1"/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1815044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 smtClean="0"/>
              <a:t>Inteligencia Artificial – Fundaciones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46111" y="1853248"/>
            <a:ext cx="11355389" cy="4400595"/>
          </a:xfrm>
        </p:spPr>
        <p:txBody>
          <a:bodyPr>
            <a:normAutofit lnSpcReduction="10000"/>
          </a:bodyPr>
          <a:lstStyle/>
          <a:p>
            <a:r>
              <a:rPr lang="es-PA" dirty="0" smtClean="0"/>
              <a:t>Wilhelm </a:t>
            </a:r>
            <a:r>
              <a:rPr lang="es-PA" dirty="0" err="1" smtClean="0"/>
              <a:t>Schikard</a:t>
            </a:r>
            <a:r>
              <a:rPr lang="es-PA" dirty="0" smtClean="0"/>
              <a:t> (1592 – 1635)</a:t>
            </a:r>
          </a:p>
          <a:p>
            <a:pPr lvl="1"/>
            <a:r>
              <a:rPr lang="es-PA" dirty="0" smtClean="0"/>
              <a:t>Primera calculadora mecánica</a:t>
            </a:r>
          </a:p>
          <a:p>
            <a:r>
              <a:rPr lang="es-PA" dirty="0" smtClean="0"/>
              <a:t>Blaise Pascal (1623 – 1662)</a:t>
            </a:r>
          </a:p>
          <a:p>
            <a:pPr lvl="1"/>
            <a:r>
              <a:rPr lang="es-PA" dirty="0" err="1" smtClean="0"/>
              <a:t>Pascalina</a:t>
            </a:r>
            <a:endParaRPr lang="es-PA" dirty="0" smtClean="0"/>
          </a:p>
          <a:p>
            <a:r>
              <a:rPr lang="es-PA" dirty="0" smtClean="0"/>
              <a:t>Thomas Hobbes (1651)</a:t>
            </a:r>
          </a:p>
          <a:p>
            <a:pPr lvl="1"/>
            <a:r>
              <a:rPr lang="es-PA" dirty="0" smtClean="0"/>
              <a:t>Sugiere en su libro </a:t>
            </a:r>
            <a:r>
              <a:rPr lang="es-PA" dirty="0" err="1" smtClean="0"/>
              <a:t>Leviathan</a:t>
            </a:r>
            <a:r>
              <a:rPr lang="es-PA" dirty="0" smtClean="0"/>
              <a:t> un “animal artificial”</a:t>
            </a:r>
          </a:p>
          <a:p>
            <a:r>
              <a:rPr lang="es-PA" dirty="0" smtClean="0"/>
              <a:t>Descartes</a:t>
            </a:r>
          </a:p>
          <a:p>
            <a:pPr lvl="1"/>
            <a:r>
              <a:rPr lang="es-PA" dirty="0" err="1" smtClean="0"/>
              <a:t>Racionalizmo</a:t>
            </a:r>
            <a:r>
              <a:rPr lang="es-PA" dirty="0" smtClean="0"/>
              <a:t>:  poder de razonamiento</a:t>
            </a:r>
          </a:p>
          <a:p>
            <a:pPr lvl="1"/>
            <a:r>
              <a:rPr lang="es-PA" dirty="0" smtClean="0"/>
              <a:t>Dualismo:  aquí los humanos tienen dualidad, sin embargo no los animales</a:t>
            </a:r>
          </a:p>
          <a:p>
            <a:r>
              <a:rPr lang="es-PA" dirty="0" smtClean="0"/>
              <a:t>Materialismo</a:t>
            </a:r>
          </a:p>
          <a:p>
            <a:pPr lvl="1"/>
            <a:r>
              <a:rPr lang="es-PA" dirty="0" smtClean="0"/>
              <a:t>El cerebro opera de acuerdo a las leyes físicas que constituyen la mente.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1536126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 smtClean="0"/>
              <a:t>Inteligencia Artificial – Fundaciones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46111" y="1853248"/>
            <a:ext cx="11355389" cy="4400595"/>
          </a:xfrm>
        </p:spPr>
        <p:txBody>
          <a:bodyPr>
            <a:normAutofit/>
          </a:bodyPr>
          <a:lstStyle/>
          <a:p>
            <a:r>
              <a:rPr lang="es-PA" dirty="0" err="1" smtClean="0"/>
              <a:t>Empirisismo</a:t>
            </a:r>
            <a:endParaRPr lang="es-PA" dirty="0"/>
          </a:p>
          <a:p>
            <a:pPr lvl="1"/>
            <a:r>
              <a:rPr lang="es-PA" dirty="0" smtClean="0"/>
              <a:t>Francis Bacon (1561 – 1626)</a:t>
            </a:r>
          </a:p>
          <a:p>
            <a:r>
              <a:rPr lang="es-PA" dirty="0" smtClean="0"/>
              <a:t>Inducción, David Hume,1776</a:t>
            </a:r>
          </a:p>
          <a:p>
            <a:pPr lvl="1"/>
            <a:r>
              <a:rPr lang="es-PA" dirty="0" smtClean="0"/>
              <a:t>Las reglas generales son adquiridas por acciones repetitivas</a:t>
            </a:r>
          </a:p>
          <a:p>
            <a:r>
              <a:rPr lang="es-PA" dirty="0" smtClean="0"/>
              <a:t>Positivismo Lógico, Rudolf </a:t>
            </a:r>
            <a:r>
              <a:rPr lang="es-PA" dirty="0" err="1" smtClean="0"/>
              <a:t>Carnap</a:t>
            </a:r>
            <a:r>
              <a:rPr lang="es-PA" dirty="0" smtClean="0"/>
              <a:t> (1891 – 1970)</a:t>
            </a:r>
          </a:p>
          <a:p>
            <a:pPr lvl="1"/>
            <a:r>
              <a:rPr lang="es-PA" dirty="0" smtClean="0"/>
              <a:t>Combina Racionalismo y Positivismo</a:t>
            </a:r>
          </a:p>
          <a:p>
            <a:r>
              <a:rPr lang="es-PA" dirty="0" smtClean="0"/>
              <a:t>Teoría de la Confirmación (</a:t>
            </a:r>
            <a:r>
              <a:rPr lang="es-PA" dirty="0" err="1" smtClean="0"/>
              <a:t>Carnap</a:t>
            </a:r>
            <a:r>
              <a:rPr lang="es-PA" dirty="0" smtClean="0"/>
              <a:t> &amp; </a:t>
            </a:r>
            <a:r>
              <a:rPr lang="es-PA" dirty="0" err="1" smtClean="0"/>
              <a:t>Hempel</a:t>
            </a:r>
            <a:r>
              <a:rPr lang="es-PA" dirty="0" smtClean="0"/>
              <a:t>, 1905-1997)</a:t>
            </a:r>
          </a:p>
          <a:p>
            <a:pPr lvl="1"/>
            <a:r>
              <a:rPr lang="es-PA" dirty="0" smtClean="0"/>
              <a:t>Analiza la teoría de adquisición con experiencia</a:t>
            </a:r>
          </a:p>
          <a:p>
            <a:pPr lvl="1"/>
            <a:r>
              <a:rPr lang="es-PA" dirty="0" smtClean="0"/>
              <a:t>Conexión entre conocimiento y acciones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3744434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 smtClean="0"/>
              <a:t>Inteligencia Artificial – Matemáticas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46111" y="1853248"/>
            <a:ext cx="11355389" cy="4400595"/>
          </a:xfrm>
        </p:spPr>
        <p:txBody>
          <a:bodyPr>
            <a:normAutofit/>
          </a:bodyPr>
          <a:lstStyle/>
          <a:p>
            <a:r>
              <a:rPr lang="es-PA" dirty="0" smtClean="0"/>
              <a:t>Reglas</a:t>
            </a:r>
          </a:p>
          <a:p>
            <a:r>
              <a:rPr lang="es-PA" dirty="0" smtClean="0"/>
              <a:t>Computación</a:t>
            </a:r>
          </a:p>
          <a:p>
            <a:r>
              <a:rPr lang="es-PA" dirty="0" smtClean="0"/>
              <a:t>Razonamiento de cierta información</a:t>
            </a:r>
          </a:p>
          <a:p>
            <a:endParaRPr lang="es-PA" dirty="0" smtClean="0"/>
          </a:p>
          <a:p>
            <a:r>
              <a:rPr lang="es-PA" dirty="0" smtClean="0"/>
              <a:t>Algoritmo</a:t>
            </a:r>
          </a:p>
          <a:p>
            <a:pPr lvl="1"/>
            <a:r>
              <a:rPr lang="es-PA" dirty="0" smtClean="0"/>
              <a:t>Algoritmo Euclidiano de máximo común divisor</a:t>
            </a:r>
          </a:p>
          <a:p>
            <a:pPr lvl="2"/>
            <a:r>
              <a:rPr lang="es-PA" dirty="0" smtClean="0"/>
              <a:t>Primer algoritmo</a:t>
            </a:r>
          </a:p>
          <a:p>
            <a:pPr lvl="1"/>
            <a:r>
              <a:rPr lang="es-PA" dirty="0" smtClean="0"/>
              <a:t>Al </a:t>
            </a:r>
            <a:r>
              <a:rPr lang="es-PA" dirty="0" err="1" smtClean="0"/>
              <a:t>Knowarazmi</a:t>
            </a:r>
            <a:endParaRPr lang="es-PA" dirty="0" smtClean="0"/>
          </a:p>
          <a:p>
            <a:pPr lvl="2"/>
            <a:r>
              <a:rPr lang="es-PA" dirty="0" smtClean="0"/>
              <a:t>Algebra y números</a:t>
            </a:r>
          </a:p>
          <a:p>
            <a:pPr lvl="2"/>
            <a:endParaRPr lang="es-PA" dirty="0"/>
          </a:p>
        </p:txBody>
      </p:sp>
      <p:pic>
        <p:nvPicPr>
          <p:cNvPr id="9218" name="Picture 2" descr="Image result for AI math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2018" y="1356332"/>
            <a:ext cx="4213226" cy="2370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Image result for al-Khwarizmi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9561" y="3901042"/>
            <a:ext cx="2139427" cy="2849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5510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 smtClean="0"/>
              <a:t>Inteligencia Artificial – Matemáticas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46111" y="1853248"/>
            <a:ext cx="11355389" cy="4400595"/>
          </a:xfrm>
        </p:spPr>
        <p:txBody>
          <a:bodyPr>
            <a:normAutofit fontScale="92500" lnSpcReduction="10000"/>
          </a:bodyPr>
          <a:lstStyle/>
          <a:p>
            <a:r>
              <a:rPr lang="es-PA" dirty="0" smtClean="0"/>
              <a:t>George Boole (Siglo XIX)</a:t>
            </a:r>
          </a:p>
          <a:p>
            <a:pPr lvl="1"/>
            <a:r>
              <a:rPr lang="es-PA" dirty="0" smtClean="0"/>
              <a:t>Conceptos matemáticos basados en deducción (Algebra Booleana)</a:t>
            </a:r>
          </a:p>
          <a:p>
            <a:r>
              <a:rPr lang="es-PA" dirty="0" err="1" smtClean="0"/>
              <a:t>Kurt</a:t>
            </a:r>
            <a:r>
              <a:rPr lang="es-PA" dirty="0" smtClean="0"/>
              <a:t> </a:t>
            </a:r>
            <a:r>
              <a:rPr lang="es-PA" dirty="0" err="1" smtClean="0"/>
              <a:t>Godel</a:t>
            </a:r>
            <a:r>
              <a:rPr lang="es-PA" dirty="0"/>
              <a:t> </a:t>
            </a:r>
            <a:r>
              <a:rPr lang="es-PA" dirty="0" smtClean="0"/>
              <a:t>(1906-1978)</a:t>
            </a:r>
          </a:p>
          <a:p>
            <a:pPr lvl="1"/>
            <a:r>
              <a:rPr lang="es-PA" dirty="0" smtClean="0"/>
              <a:t>Primera orden lógica, no captura el principio de inducción</a:t>
            </a:r>
          </a:p>
          <a:p>
            <a:pPr lvl="1"/>
            <a:r>
              <a:rPr lang="es-PA" dirty="0" smtClean="0"/>
              <a:t>Teorema de “</a:t>
            </a:r>
            <a:r>
              <a:rPr lang="es-PA" dirty="0" err="1" smtClean="0"/>
              <a:t>descompletación</a:t>
            </a:r>
            <a:r>
              <a:rPr lang="es-PA" dirty="0" smtClean="0"/>
              <a:t>”</a:t>
            </a:r>
          </a:p>
          <a:p>
            <a:pPr lvl="2"/>
            <a:r>
              <a:rPr lang="es-PA" dirty="0" smtClean="0"/>
              <a:t>En cualquier lógica de números naturales hay lógicas no probables con sentido teórico</a:t>
            </a:r>
          </a:p>
          <a:p>
            <a:pPr lvl="2"/>
            <a:r>
              <a:rPr lang="es-PA" dirty="0" smtClean="0"/>
              <a:t>Funciones con enteros no pueden ser representadas por algoritmos</a:t>
            </a:r>
          </a:p>
          <a:p>
            <a:r>
              <a:rPr lang="es-PA" dirty="0" smtClean="0"/>
              <a:t>Alan Turing</a:t>
            </a:r>
          </a:p>
          <a:p>
            <a:pPr lvl="1"/>
            <a:r>
              <a:rPr lang="es-PA" dirty="0" smtClean="0"/>
              <a:t>Ningún programa de máquina dará un resultado, de una entrada, o correr siempre</a:t>
            </a:r>
          </a:p>
          <a:p>
            <a:r>
              <a:rPr lang="es-PA" dirty="0" smtClean="0"/>
              <a:t>Trazabilidad</a:t>
            </a:r>
          </a:p>
          <a:p>
            <a:pPr lvl="1"/>
            <a:r>
              <a:rPr lang="es-PA" dirty="0" smtClean="0"/>
              <a:t>Complejidad de cómputo crece exponencialmente</a:t>
            </a:r>
          </a:p>
          <a:p>
            <a:pPr lvl="1"/>
            <a:r>
              <a:rPr lang="es-PA" dirty="0" smtClean="0"/>
              <a:t>Tamaño de Instancias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2187813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Reglas</a:t>
            </a:r>
            <a:r>
              <a:rPr lang="en-US" dirty="0" smtClean="0"/>
              <a:t> del </a:t>
            </a:r>
            <a:r>
              <a:rPr lang="en-US" dirty="0" err="1" smtClean="0"/>
              <a:t>Curso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301262"/>
            <a:ext cx="11088688" cy="5344237"/>
          </a:xfrm>
        </p:spPr>
        <p:txBody>
          <a:bodyPr>
            <a:normAutofit/>
          </a:bodyPr>
          <a:lstStyle/>
          <a:p>
            <a:r>
              <a:rPr lang="en-US" dirty="0" err="1" smtClean="0"/>
              <a:t>Realizar</a:t>
            </a:r>
            <a:r>
              <a:rPr lang="en-US" dirty="0" smtClean="0"/>
              <a:t> </a:t>
            </a:r>
            <a:r>
              <a:rPr lang="en-US" dirty="0" err="1" smtClean="0"/>
              <a:t>los</a:t>
            </a:r>
            <a:r>
              <a:rPr lang="en-US" dirty="0" smtClean="0"/>
              <a:t> quizzes </a:t>
            </a:r>
            <a:r>
              <a:rPr lang="en-US" dirty="0" err="1" smtClean="0"/>
              <a:t>en</a:t>
            </a:r>
            <a:r>
              <a:rPr lang="en-US" dirty="0" smtClean="0"/>
              <a:t> la </a:t>
            </a:r>
            <a:r>
              <a:rPr lang="en-US" dirty="0" err="1" smtClean="0"/>
              <a:t>plataforma</a:t>
            </a:r>
            <a:r>
              <a:rPr lang="en-US" dirty="0" smtClean="0"/>
              <a:t> </a:t>
            </a:r>
            <a:r>
              <a:rPr lang="en-US" dirty="0" err="1" smtClean="0"/>
              <a:t>moodle</a:t>
            </a:r>
            <a:endParaRPr lang="en-US" dirty="0" smtClean="0"/>
          </a:p>
          <a:p>
            <a:pPr lvl="1"/>
            <a:r>
              <a:rPr lang="en-US" dirty="0" smtClean="0"/>
              <a:t>Se </a:t>
            </a:r>
            <a:r>
              <a:rPr lang="en-US" dirty="0" err="1" smtClean="0"/>
              <a:t>avisará</a:t>
            </a:r>
            <a:r>
              <a:rPr lang="en-US" dirty="0" smtClean="0"/>
              <a:t> </a:t>
            </a:r>
            <a:r>
              <a:rPr lang="en-US" dirty="0" err="1" smtClean="0"/>
              <a:t>cuando</a:t>
            </a:r>
            <a:r>
              <a:rPr lang="en-US" dirty="0" smtClean="0"/>
              <a:t> se </a:t>
            </a:r>
            <a:r>
              <a:rPr lang="en-US" dirty="0" err="1" smtClean="0"/>
              <a:t>realizará</a:t>
            </a:r>
            <a:r>
              <a:rPr lang="en-US" dirty="0" smtClean="0"/>
              <a:t> el quiz el </a:t>
            </a:r>
            <a:r>
              <a:rPr lang="en-US" dirty="0" err="1" smtClean="0"/>
              <a:t>día</a:t>
            </a:r>
            <a:r>
              <a:rPr lang="en-US" dirty="0" smtClean="0"/>
              <a:t> de </a:t>
            </a:r>
            <a:r>
              <a:rPr lang="en-US" dirty="0" err="1" smtClean="0"/>
              <a:t>clases</a:t>
            </a:r>
            <a:r>
              <a:rPr lang="en-US" dirty="0" smtClean="0"/>
              <a:t>.  Sin embargo </a:t>
            </a:r>
            <a:r>
              <a:rPr lang="en-US" dirty="0" err="1" smtClean="0"/>
              <a:t>esto</a:t>
            </a:r>
            <a:r>
              <a:rPr lang="en-US" dirty="0" smtClean="0"/>
              <a:t> no </a:t>
            </a:r>
            <a:r>
              <a:rPr lang="en-US" dirty="0" err="1" smtClean="0"/>
              <a:t>significa</a:t>
            </a:r>
            <a:r>
              <a:rPr lang="en-US" dirty="0" smtClean="0"/>
              <a:t> que no </a:t>
            </a:r>
            <a:r>
              <a:rPr lang="en-US" dirty="0" err="1" smtClean="0"/>
              <a:t>deban</a:t>
            </a:r>
            <a:r>
              <a:rPr lang="en-US" dirty="0" smtClean="0"/>
              <a:t> </a:t>
            </a:r>
            <a:r>
              <a:rPr lang="en-US" dirty="0" err="1" smtClean="0"/>
              <a:t>revisar</a:t>
            </a:r>
            <a:r>
              <a:rPr lang="en-US" dirty="0" smtClean="0"/>
              <a:t> la </a:t>
            </a:r>
            <a:r>
              <a:rPr lang="en-US" dirty="0" err="1" smtClean="0"/>
              <a:t>plataforma</a:t>
            </a:r>
            <a:r>
              <a:rPr lang="en-US" dirty="0" smtClean="0"/>
              <a:t> Moodle </a:t>
            </a:r>
            <a:r>
              <a:rPr lang="en-US" dirty="0" err="1" smtClean="0"/>
              <a:t>siempre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Quiz no </a:t>
            </a:r>
            <a:r>
              <a:rPr lang="en-US" dirty="0" err="1" smtClean="0"/>
              <a:t>realizado</a:t>
            </a:r>
            <a:r>
              <a:rPr lang="en-US" dirty="0" smtClean="0"/>
              <a:t>  = 0</a:t>
            </a:r>
          </a:p>
          <a:p>
            <a:pPr lvl="1"/>
            <a:r>
              <a:rPr lang="en-US" dirty="0" smtClean="0"/>
              <a:t>El quiz no se </a:t>
            </a:r>
            <a:r>
              <a:rPr lang="en-US" dirty="0" err="1" smtClean="0"/>
              <a:t>repite</a:t>
            </a:r>
            <a:endParaRPr lang="en-US" dirty="0" smtClean="0"/>
          </a:p>
          <a:p>
            <a:pPr lvl="1"/>
            <a:r>
              <a:rPr lang="en-US" dirty="0" smtClean="0"/>
              <a:t>El quiz dura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semana</a:t>
            </a:r>
            <a:r>
              <a:rPr lang="en-US" dirty="0" smtClean="0"/>
              <a:t>, 8 horas </a:t>
            </a:r>
            <a:r>
              <a:rPr lang="en-US" dirty="0" err="1" smtClean="0"/>
              <a:t>desde</a:t>
            </a:r>
            <a:r>
              <a:rPr lang="en-US" dirty="0" smtClean="0"/>
              <a:t> </a:t>
            </a:r>
            <a:r>
              <a:rPr lang="en-US" dirty="0" err="1" smtClean="0"/>
              <a:t>su</a:t>
            </a:r>
            <a:r>
              <a:rPr lang="en-US" dirty="0" smtClean="0"/>
              <a:t> </a:t>
            </a:r>
            <a:r>
              <a:rPr lang="en-US" dirty="0" err="1" smtClean="0"/>
              <a:t>inicio</a:t>
            </a:r>
            <a:endParaRPr lang="en-US" dirty="0" smtClean="0"/>
          </a:p>
          <a:p>
            <a:r>
              <a:rPr lang="en-US" dirty="0" err="1" smtClean="0"/>
              <a:t>Entregar</a:t>
            </a:r>
            <a:r>
              <a:rPr lang="en-US" dirty="0" smtClean="0"/>
              <a:t>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proyectos</a:t>
            </a:r>
            <a:r>
              <a:rPr lang="en-US" dirty="0" smtClean="0"/>
              <a:t> el </a:t>
            </a:r>
            <a:r>
              <a:rPr lang="en-US" dirty="0" err="1" smtClean="0"/>
              <a:t>días</a:t>
            </a:r>
            <a:r>
              <a:rPr lang="en-US" dirty="0" smtClean="0"/>
              <a:t> de </a:t>
            </a:r>
            <a:r>
              <a:rPr lang="en-US" dirty="0" err="1" smtClean="0"/>
              <a:t>entrega</a:t>
            </a:r>
            <a:endParaRPr lang="en-US" dirty="0" smtClean="0"/>
          </a:p>
          <a:p>
            <a:pPr lvl="1"/>
            <a:r>
              <a:rPr lang="en-US" dirty="0" smtClean="0"/>
              <a:t>1 </a:t>
            </a:r>
            <a:r>
              <a:rPr lang="en-US" dirty="0" err="1" smtClean="0"/>
              <a:t>semana</a:t>
            </a:r>
            <a:r>
              <a:rPr lang="en-US" dirty="0" smtClean="0"/>
              <a:t> </a:t>
            </a:r>
            <a:r>
              <a:rPr lang="en-US" dirty="0" err="1" smtClean="0"/>
              <a:t>despues</a:t>
            </a:r>
            <a:r>
              <a:rPr lang="en-US" dirty="0" smtClean="0"/>
              <a:t> = 25% </a:t>
            </a:r>
            <a:r>
              <a:rPr lang="en-US" dirty="0" err="1" smtClean="0"/>
              <a:t>menos</a:t>
            </a:r>
            <a:endParaRPr lang="en-US" dirty="0" smtClean="0"/>
          </a:p>
          <a:p>
            <a:pPr lvl="1"/>
            <a:r>
              <a:rPr lang="en-US" dirty="0" err="1" smtClean="0"/>
              <a:t>Realizar</a:t>
            </a:r>
            <a:r>
              <a:rPr lang="en-US" dirty="0" smtClean="0"/>
              <a:t> </a:t>
            </a:r>
            <a:r>
              <a:rPr lang="en-US" dirty="0"/>
              <a:t>el </a:t>
            </a:r>
            <a:r>
              <a:rPr lang="en-US" dirty="0" err="1"/>
              <a:t>laboratorio</a:t>
            </a:r>
            <a:r>
              <a:rPr lang="en-US" dirty="0"/>
              <a:t> a </a:t>
            </a:r>
            <a:r>
              <a:rPr lang="en-US" dirty="0" err="1"/>
              <a:t>entregar</a:t>
            </a:r>
            <a:r>
              <a:rPr lang="en-US" dirty="0"/>
              <a:t> el </a:t>
            </a:r>
            <a:r>
              <a:rPr lang="en-US" dirty="0" err="1"/>
              <a:t>día</a:t>
            </a:r>
            <a:r>
              <a:rPr lang="en-US" dirty="0"/>
              <a:t> de </a:t>
            </a:r>
            <a:r>
              <a:rPr lang="en-US" dirty="0" err="1"/>
              <a:t>entrega</a:t>
            </a:r>
            <a:r>
              <a:rPr lang="en-US" dirty="0"/>
              <a:t> </a:t>
            </a:r>
            <a:r>
              <a:rPr lang="en-US" dirty="0" err="1"/>
              <a:t>equivale</a:t>
            </a:r>
            <a:r>
              <a:rPr lang="en-US" dirty="0"/>
              <a:t> a </a:t>
            </a:r>
            <a:r>
              <a:rPr lang="en-US" dirty="0" err="1"/>
              <a:t>entregar</a:t>
            </a:r>
            <a:r>
              <a:rPr lang="en-US" dirty="0"/>
              <a:t> 1 </a:t>
            </a:r>
            <a:r>
              <a:rPr lang="en-US" dirty="0" err="1"/>
              <a:t>semana</a:t>
            </a:r>
            <a:r>
              <a:rPr lang="en-US" dirty="0"/>
              <a:t> </a:t>
            </a:r>
            <a:r>
              <a:rPr lang="en-US" dirty="0" err="1"/>
              <a:t>después</a:t>
            </a:r>
            <a:endParaRPr lang="en-US" dirty="0"/>
          </a:p>
          <a:p>
            <a:pPr lvl="1"/>
            <a:r>
              <a:rPr lang="en-US" dirty="0" err="1"/>
              <a:t>Copia</a:t>
            </a:r>
            <a:r>
              <a:rPr lang="en-US" dirty="0"/>
              <a:t> de </a:t>
            </a:r>
            <a:r>
              <a:rPr lang="en-US" dirty="0" err="1"/>
              <a:t>proyectos</a:t>
            </a:r>
            <a:r>
              <a:rPr lang="en-US" dirty="0"/>
              <a:t> entre </a:t>
            </a:r>
            <a:r>
              <a:rPr lang="en-US" dirty="0" err="1"/>
              <a:t>compañeros</a:t>
            </a:r>
            <a:r>
              <a:rPr lang="en-US" dirty="0"/>
              <a:t> </a:t>
            </a:r>
            <a:r>
              <a:rPr lang="en-US" dirty="0" smtClean="0"/>
              <a:t>= 0</a:t>
            </a:r>
          </a:p>
          <a:p>
            <a:pPr lvl="1"/>
            <a:r>
              <a:rPr lang="en-US" dirty="0" smtClean="0"/>
              <a:t>No </a:t>
            </a:r>
            <a:r>
              <a:rPr lang="en-US" dirty="0" err="1" smtClean="0"/>
              <a:t>acepto</a:t>
            </a:r>
            <a:r>
              <a:rPr lang="en-US" dirty="0" smtClean="0"/>
              <a:t> videos </a:t>
            </a:r>
            <a:r>
              <a:rPr lang="en-US" dirty="0" err="1" smtClean="0"/>
              <a:t>como</a:t>
            </a:r>
            <a:r>
              <a:rPr lang="en-US" dirty="0" smtClean="0"/>
              <a:t> </a:t>
            </a:r>
            <a:r>
              <a:rPr lang="en-US" dirty="0" err="1" smtClean="0"/>
              <a:t>entrega</a:t>
            </a:r>
            <a:r>
              <a:rPr lang="en-US" dirty="0" smtClean="0"/>
              <a:t> o </a:t>
            </a:r>
            <a:r>
              <a:rPr lang="en-US" dirty="0" err="1" smtClean="0"/>
              <a:t>imagenes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1817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 smtClean="0"/>
              <a:t>Inteligencia Artificial – Matemáticas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46111" y="1853248"/>
            <a:ext cx="11355389" cy="4400595"/>
          </a:xfrm>
        </p:spPr>
        <p:txBody>
          <a:bodyPr>
            <a:normAutofit/>
          </a:bodyPr>
          <a:lstStyle/>
          <a:p>
            <a:r>
              <a:rPr lang="es-PA" dirty="0" smtClean="0"/>
              <a:t>Teoría de la Probabilidad!</a:t>
            </a:r>
          </a:p>
          <a:p>
            <a:pPr lvl="1"/>
            <a:r>
              <a:rPr lang="es-PA" dirty="0" err="1" smtClean="0"/>
              <a:t>Gerolamo</a:t>
            </a:r>
            <a:r>
              <a:rPr lang="es-PA" dirty="0" smtClean="0"/>
              <a:t> </a:t>
            </a:r>
            <a:r>
              <a:rPr lang="es-PA" dirty="0" err="1" smtClean="0"/>
              <a:t>Cardano</a:t>
            </a:r>
            <a:r>
              <a:rPr lang="es-PA" dirty="0" smtClean="0"/>
              <a:t>, Blaise Pascal, Pierre Fermat</a:t>
            </a:r>
          </a:p>
          <a:p>
            <a:pPr lvl="1"/>
            <a:r>
              <a:rPr lang="es-PA" dirty="0" smtClean="0"/>
              <a:t>Predecir el futuro en juegos de azar y asignar pagos a jugadores</a:t>
            </a:r>
          </a:p>
          <a:p>
            <a:pPr lvl="1"/>
            <a:r>
              <a:rPr lang="es-PA" dirty="0" smtClean="0"/>
              <a:t>Mediciones Inciertas, muy útil en ciencias cuantitativas</a:t>
            </a:r>
          </a:p>
          <a:p>
            <a:pPr lvl="1"/>
            <a:endParaRPr lang="es-PA" dirty="0"/>
          </a:p>
          <a:p>
            <a:r>
              <a:rPr lang="es-PA" dirty="0" smtClean="0"/>
              <a:t>Regla de </a:t>
            </a:r>
            <a:r>
              <a:rPr lang="es-PA" dirty="0" err="1" smtClean="0"/>
              <a:t>Bayes</a:t>
            </a:r>
            <a:endParaRPr lang="es-PA" dirty="0" smtClean="0"/>
          </a:p>
          <a:p>
            <a:pPr lvl="1"/>
            <a:r>
              <a:rPr lang="es-PA" dirty="0" smtClean="0"/>
              <a:t>Actualizar probabilidades basada en nueva evidencia</a:t>
            </a:r>
          </a:p>
          <a:p>
            <a:pPr lvl="1"/>
            <a:r>
              <a:rPr lang="es-PA" dirty="0" smtClean="0"/>
              <a:t>Razonamiento incierto en IA</a:t>
            </a:r>
          </a:p>
        </p:txBody>
      </p:sp>
      <p:pic>
        <p:nvPicPr>
          <p:cNvPr id="14340" name="Picture 4" descr="Image result for pierre fermat gamb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1380" y="1616529"/>
            <a:ext cx="3380620" cy="1901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2" name="Picture 6" descr="Image result for Bayes Rul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4375" y="4252572"/>
            <a:ext cx="3667125" cy="1266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6360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 smtClean="0"/>
              <a:t>Inteligencia Artificial – Economía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46111" y="1853248"/>
            <a:ext cx="11355389" cy="4400595"/>
          </a:xfrm>
        </p:spPr>
        <p:txBody>
          <a:bodyPr>
            <a:normAutofit lnSpcReduction="10000"/>
          </a:bodyPr>
          <a:lstStyle/>
          <a:p>
            <a:r>
              <a:rPr lang="es-PA" dirty="0" smtClean="0"/>
              <a:t>Decisiones basado en paga máxima</a:t>
            </a:r>
          </a:p>
          <a:p>
            <a:r>
              <a:rPr lang="es-PA" dirty="0" smtClean="0"/>
              <a:t>Cuando otros no siguen en juego</a:t>
            </a:r>
          </a:p>
          <a:p>
            <a:r>
              <a:rPr lang="es-PA" dirty="0" smtClean="0"/>
              <a:t>Pagas en un futuro lejano</a:t>
            </a:r>
          </a:p>
          <a:p>
            <a:endParaRPr lang="es-PA" dirty="0"/>
          </a:p>
          <a:p>
            <a:r>
              <a:rPr lang="es-PA" dirty="0" smtClean="0"/>
              <a:t>Teoría de la decisión</a:t>
            </a:r>
          </a:p>
          <a:p>
            <a:pPr lvl="1"/>
            <a:r>
              <a:rPr lang="es-PA" dirty="0" smtClean="0"/>
              <a:t>Combina probabilidad con teoría de </a:t>
            </a:r>
            <a:r>
              <a:rPr lang="es-PA" dirty="0" err="1" smtClean="0"/>
              <a:t>utildad</a:t>
            </a:r>
            <a:endParaRPr lang="es-PA" dirty="0" smtClean="0"/>
          </a:p>
          <a:p>
            <a:pPr lvl="1"/>
            <a:r>
              <a:rPr lang="es-PA" dirty="0" smtClean="0"/>
              <a:t>Toma de decisiones económicas</a:t>
            </a:r>
          </a:p>
          <a:p>
            <a:pPr lvl="1"/>
            <a:r>
              <a:rPr lang="es-PA" dirty="0" smtClean="0"/>
              <a:t>Pequeños mercados son tratados como juego</a:t>
            </a:r>
          </a:p>
          <a:p>
            <a:r>
              <a:rPr lang="es-PA" dirty="0" smtClean="0"/>
              <a:t>Teoría de Juegos</a:t>
            </a:r>
          </a:p>
          <a:p>
            <a:pPr lvl="1"/>
            <a:r>
              <a:rPr lang="es-PA" dirty="0" smtClean="0"/>
              <a:t>Von </a:t>
            </a:r>
            <a:r>
              <a:rPr lang="es-PA" dirty="0" err="1" smtClean="0"/>
              <a:t>Newmann</a:t>
            </a:r>
            <a:r>
              <a:rPr lang="es-PA" dirty="0" smtClean="0"/>
              <a:t> &amp; </a:t>
            </a:r>
            <a:r>
              <a:rPr lang="es-PA" dirty="0" err="1" smtClean="0"/>
              <a:t>Morgenstern</a:t>
            </a:r>
            <a:endParaRPr lang="es-PA" dirty="0" smtClean="0"/>
          </a:p>
          <a:p>
            <a:pPr lvl="1"/>
            <a:r>
              <a:rPr lang="es-PA" dirty="0" smtClean="0"/>
              <a:t>Puede aparecer un agente que </a:t>
            </a:r>
            <a:r>
              <a:rPr lang="es-PA" dirty="0" err="1" smtClean="0"/>
              <a:t>adpote</a:t>
            </a:r>
            <a:r>
              <a:rPr lang="es-PA" dirty="0" smtClean="0"/>
              <a:t> políticas racionales</a:t>
            </a:r>
          </a:p>
        </p:txBody>
      </p:sp>
    </p:spTree>
    <p:extLst>
      <p:ext uri="{BB962C8B-B14F-4D97-AF65-F5344CB8AC3E}">
        <p14:creationId xmlns:p14="http://schemas.microsoft.com/office/powerpoint/2010/main" val="3531811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 smtClean="0"/>
              <a:t>Inteligencia Artificial – Economía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46111" y="1853248"/>
            <a:ext cx="11355389" cy="4400595"/>
          </a:xfrm>
        </p:spPr>
        <p:txBody>
          <a:bodyPr>
            <a:normAutofit/>
          </a:bodyPr>
          <a:lstStyle/>
          <a:p>
            <a:r>
              <a:rPr lang="es-PA" dirty="0" smtClean="0"/>
              <a:t>¿Cómo se tratan decisiones racionales de acciones </a:t>
            </a:r>
            <a:r>
              <a:rPr lang="es-PA" dirty="0" err="1" smtClean="0"/>
              <a:t>ambigüas</a:t>
            </a:r>
            <a:r>
              <a:rPr lang="es-PA" dirty="0" smtClean="0"/>
              <a:t>?</a:t>
            </a:r>
          </a:p>
          <a:p>
            <a:pPr lvl="1"/>
            <a:r>
              <a:rPr lang="es-PA" dirty="0" smtClean="0"/>
              <a:t>Guerra Mundial II</a:t>
            </a:r>
          </a:p>
          <a:p>
            <a:pPr lvl="1"/>
            <a:r>
              <a:rPr lang="es-PA" dirty="0" smtClean="0"/>
              <a:t>Toma de decisiones complejas</a:t>
            </a:r>
          </a:p>
          <a:p>
            <a:pPr lvl="1"/>
            <a:r>
              <a:rPr lang="es-PA" dirty="0" smtClean="0"/>
              <a:t>Richard </a:t>
            </a:r>
            <a:r>
              <a:rPr lang="es-PA" dirty="0" err="1" smtClean="0"/>
              <a:t>Bellman</a:t>
            </a:r>
            <a:endParaRPr lang="es-PA" dirty="0"/>
          </a:p>
          <a:p>
            <a:pPr lvl="2"/>
            <a:r>
              <a:rPr lang="es-PA" dirty="0" smtClean="0"/>
              <a:t>Proceso de Decisión de </a:t>
            </a:r>
            <a:r>
              <a:rPr lang="es-PA" dirty="0" err="1" smtClean="0"/>
              <a:t>Markov</a:t>
            </a:r>
            <a:endParaRPr lang="es-PA" dirty="0"/>
          </a:p>
          <a:p>
            <a:pPr lvl="1"/>
            <a:r>
              <a:rPr lang="es-PA" dirty="0" smtClean="0"/>
              <a:t>Y otros…</a:t>
            </a:r>
          </a:p>
        </p:txBody>
      </p:sp>
      <p:pic>
        <p:nvPicPr>
          <p:cNvPr id="16386" name="Picture 2" descr="Image result for Bellman Equa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3985" y="3020672"/>
            <a:ext cx="5774871" cy="2502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5763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 smtClean="0"/>
              <a:t>Inteligencia Artificial – Neurociencia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338944"/>
            <a:ext cx="11642271" cy="4914900"/>
          </a:xfrm>
        </p:spPr>
        <p:txBody>
          <a:bodyPr>
            <a:normAutofit fontScale="92500" lnSpcReduction="10000"/>
          </a:bodyPr>
          <a:lstStyle/>
          <a:p>
            <a:r>
              <a:rPr lang="es-PA" dirty="0" smtClean="0"/>
              <a:t>Estudia le sistema nervioso</a:t>
            </a:r>
          </a:p>
          <a:p>
            <a:pPr lvl="1"/>
            <a:r>
              <a:rPr lang="es-PA" dirty="0" smtClean="0"/>
              <a:t>Cerebro</a:t>
            </a:r>
          </a:p>
          <a:p>
            <a:pPr lvl="1"/>
            <a:r>
              <a:rPr lang="es-PA" dirty="0" smtClean="0"/>
              <a:t>Como desarrollamos el pensamiento</a:t>
            </a:r>
          </a:p>
          <a:p>
            <a:pPr lvl="1"/>
            <a:endParaRPr lang="es-PA" dirty="0"/>
          </a:p>
          <a:p>
            <a:r>
              <a:rPr lang="es-PA" dirty="0" smtClean="0"/>
              <a:t>Paul Broca</a:t>
            </a:r>
            <a:endParaRPr lang="es-PA" dirty="0"/>
          </a:p>
          <a:p>
            <a:pPr lvl="1"/>
            <a:r>
              <a:rPr lang="es-PA" dirty="0" smtClean="0"/>
              <a:t>Estudio de Afasia (déficit vocal)</a:t>
            </a:r>
          </a:p>
          <a:p>
            <a:pPr lvl="1"/>
            <a:r>
              <a:rPr lang="es-PA" dirty="0" smtClean="0"/>
              <a:t>Se conocía poco de nervios cerebrales</a:t>
            </a:r>
          </a:p>
          <a:p>
            <a:pPr lvl="1"/>
            <a:endParaRPr lang="es-PA" dirty="0"/>
          </a:p>
          <a:p>
            <a:r>
              <a:rPr lang="es-PA" dirty="0" smtClean="0"/>
              <a:t>Camilo Golgi (1843 – 1926)</a:t>
            </a:r>
          </a:p>
          <a:p>
            <a:pPr lvl="1"/>
            <a:r>
              <a:rPr lang="es-PA" dirty="0" smtClean="0"/>
              <a:t>Observación de Neuronas</a:t>
            </a:r>
          </a:p>
          <a:p>
            <a:pPr lvl="1"/>
            <a:r>
              <a:rPr lang="es-PA" dirty="0" smtClean="0"/>
              <a:t>Santiago Ramón y Cajal</a:t>
            </a:r>
          </a:p>
          <a:p>
            <a:r>
              <a:rPr lang="es-PA" dirty="0" err="1" smtClean="0"/>
              <a:t>Nicolas</a:t>
            </a:r>
            <a:r>
              <a:rPr lang="es-PA" dirty="0" smtClean="0"/>
              <a:t> </a:t>
            </a:r>
            <a:r>
              <a:rPr lang="es-PA" dirty="0" err="1" smtClean="0"/>
              <a:t>Rashevsky</a:t>
            </a:r>
            <a:r>
              <a:rPr lang="es-PA" dirty="0" smtClean="0"/>
              <a:t> (1936, 1938)</a:t>
            </a:r>
          </a:p>
          <a:p>
            <a:pPr lvl="1"/>
            <a:r>
              <a:rPr lang="es-PA" dirty="0" smtClean="0"/>
              <a:t>Primer modelo matemático del sistema nervioso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6668" y="1992086"/>
            <a:ext cx="6474831" cy="3189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855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 smtClean="0"/>
              <a:t>Inteligencia Artificial – Neurociencia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338944"/>
            <a:ext cx="11642271" cy="5290456"/>
          </a:xfrm>
        </p:spPr>
        <p:txBody>
          <a:bodyPr>
            <a:normAutofit/>
          </a:bodyPr>
          <a:lstStyle/>
          <a:p>
            <a:r>
              <a:rPr lang="es-PA" dirty="0" smtClean="0"/>
              <a:t>Generar el proceso cognitivo</a:t>
            </a:r>
          </a:p>
          <a:p>
            <a:pPr lvl="1"/>
            <a:r>
              <a:rPr lang="es-PA" dirty="0" smtClean="0"/>
              <a:t>Colección de Células llevan a acciones y conciencia</a:t>
            </a:r>
          </a:p>
          <a:p>
            <a:pPr lvl="1"/>
            <a:endParaRPr lang="es-PA" dirty="0"/>
          </a:p>
          <a:p>
            <a:pPr lvl="1"/>
            <a:endParaRPr lang="es-PA" dirty="0" smtClean="0"/>
          </a:p>
          <a:p>
            <a:pPr lvl="1"/>
            <a:endParaRPr lang="es-PA" dirty="0"/>
          </a:p>
          <a:p>
            <a:pPr lvl="1"/>
            <a:endParaRPr lang="es-PA" dirty="0" smtClean="0"/>
          </a:p>
          <a:p>
            <a:pPr lvl="1"/>
            <a:endParaRPr lang="es-PA" dirty="0"/>
          </a:p>
          <a:p>
            <a:pPr lvl="1"/>
            <a:endParaRPr lang="es-PA" dirty="0" smtClean="0"/>
          </a:p>
          <a:p>
            <a:pPr lvl="1"/>
            <a:endParaRPr lang="es-PA" dirty="0"/>
          </a:p>
          <a:p>
            <a:r>
              <a:rPr lang="es-PA" dirty="0" smtClean="0"/>
              <a:t>Singularidad</a:t>
            </a:r>
          </a:p>
          <a:p>
            <a:pPr lvl="1"/>
            <a:r>
              <a:rPr lang="es-PA" dirty="0" err="1" smtClean="0"/>
              <a:t>Vinge</a:t>
            </a:r>
            <a:r>
              <a:rPr lang="es-PA" dirty="0" smtClean="0"/>
              <a:t>, 1993; </a:t>
            </a:r>
            <a:r>
              <a:rPr lang="es-PA" dirty="0" err="1" smtClean="0"/>
              <a:t>Kurzweil</a:t>
            </a:r>
            <a:r>
              <a:rPr lang="es-PA" dirty="0" smtClean="0"/>
              <a:t>, 2005</a:t>
            </a:r>
          </a:p>
          <a:p>
            <a:pPr lvl="1"/>
            <a:r>
              <a:rPr lang="es-PA" dirty="0" smtClean="0"/>
              <a:t>Sin diferencia entre IA y humanos</a:t>
            </a:r>
          </a:p>
          <a:p>
            <a:pPr lvl="1"/>
            <a:r>
              <a:rPr lang="es-PA" dirty="0" smtClean="0"/>
              <a:t>Aún con la supercomputadora no sabemos llegar a AGI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5759" y="2269672"/>
            <a:ext cx="9617528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288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 smtClean="0"/>
              <a:t>Inteligencia Artificial – Psicología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338944"/>
            <a:ext cx="11642271" cy="5290456"/>
          </a:xfrm>
        </p:spPr>
        <p:txBody>
          <a:bodyPr>
            <a:normAutofit/>
          </a:bodyPr>
          <a:lstStyle/>
          <a:p>
            <a:r>
              <a:rPr lang="es-PA" dirty="0" smtClean="0"/>
              <a:t>¿Cómo pensamos los humanos y animales?</a:t>
            </a:r>
          </a:p>
          <a:p>
            <a:pPr lvl="1"/>
            <a:r>
              <a:rPr lang="es-PA" dirty="0" smtClean="0"/>
              <a:t>Von </a:t>
            </a:r>
            <a:r>
              <a:rPr lang="es-PA" dirty="0" err="1" smtClean="0"/>
              <a:t>Helmontz</a:t>
            </a:r>
            <a:r>
              <a:rPr lang="es-PA" dirty="0"/>
              <a:t> </a:t>
            </a:r>
            <a:r>
              <a:rPr lang="es-PA" dirty="0" smtClean="0"/>
              <a:t>– 1821 – 1894</a:t>
            </a:r>
          </a:p>
          <a:p>
            <a:pPr lvl="2"/>
            <a:r>
              <a:rPr lang="es-PA" dirty="0" smtClean="0"/>
              <a:t>Estudio de visión humana “</a:t>
            </a:r>
            <a:r>
              <a:rPr lang="es-PA" dirty="0" err="1" smtClean="0"/>
              <a:t>Handbook</a:t>
            </a:r>
            <a:r>
              <a:rPr lang="es-PA" dirty="0" smtClean="0"/>
              <a:t> of </a:t>
            </a:r>
            <a:r>
              <a:rPr lang="es-PA" dirty="0" err="1" smtClean="0"/>
              <a:t>Psycological</a:t>
            </a:r>
            <a:r>
              <a:rPr lang="es-PA" dirty="0" smtClean="0"/>
              <a:t> </a:t>
            </a:r>
            <a:r>
              <a:rPr lang="es-PA" dirty="0" err="1" smtClean="0"/>
              <a:t>Optics</a:t>
            </a:r>
            <a:r>
              <a:rPr lang="es-PA" dirty="0" smtClean="0"/>
              <a:t>”</a:t>
            </a:r>
          </a:p>
          <a:p>
            <a:pPr lvl="2"/>
            <a:r>
              <a:rPr lang="es-PA" dirty="0" smtClean="0"/>
              <a:t>Estudio de animales de una manera experimental</a:t>
            </a:r>
          </a:p>
          <a:p>
            <a:pPr lvl="1"/>
            <a:r>
              <a:rPr lang="es-PA" dirty="0" smtClean="0"/>
              <a:t>John Watson 1878 – 1958 </a:t>
            </a:r>
          </a:p>
          <a:p>
            <a:pPr lvl="2"/>
            <a:r>
              <a:rPr lang="es-PA" dirty="0" err="1" smtClean="0"/>
              <a:t>Teoria</a:t>
            </a:r>
            <a:r>
              <a:rPr lang="es-PA" dirty="0" smtClean="0"/>
              <a:t> </a:t>
            </a:r>
            <a:r>
              <a:rPr lang="es-PA" dirty="0" err="1" smtClean="0"/>
              <a:t>comportamientista</a:t>
            </a:r>
            <a:endParaRPr lang="es-PA" dirty="0" smtClean="0"/>
          </a:p>
          <a:p>
            <a:pPr lvl="2"/>
            <a:r>
              <a:rPr lang="es-PA" dirty="0" smtClean="0"/>
              <a:t>Estudiaban solo los estímulos (entradas -&gt; respuesta)</a:t>
            </a:r>
          </a:p>
          <a:p>
            <a:pPr lvl="2"/>
            <a:endParaRPr lang="es-PA" dirty="0"/>
          </a:p>
          <a:p>
            <a:pPr lvl="1"/>
            <a:r>
              <a:rPr lang="es-PA" dirty="0" err="1" smtClean="0"/>
              <a:t>Psicologia</a:t>
            </a:r>
            <a:r>
              <a:rPr lang="es-PA" dirty="0" smtClean="0"/>
              <a:t> Cognitiva</a:t>
            </a:r>
          </a:p>
          <a:p>
            <a:pPr lvl="2"/>
            <a:r>
              <a:rPr lang="es-PA" dirty="0" smtClean="0"/>
              <a:t>Ve el cerebro como una plataforma de procesamiento</a:t>
            </a:r>
            <a:endParaRPr lang="es-PA" dirty="0"/>
          </a:p>
          <a:p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1776934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 smtClean="0"/>
              <a:t>Inteligencia Artificial – </a:t>
            </a:r>
            <a:r>
              <a:rPr lang="es-PA" dirty="0" err="1" smtClean="0"/>
              <a:t>Ingenieria</a:t>
            </a:r>
            <a:r>
              <a:rPr lang="es-PA" dirty="0" smtClean="0"/>
              <a:t> Computacional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778924"/>
            <a:ext cx="11642271" cy="4850476"/>
          </a:xfrm>
        </p:spPr>
        <p:txBody>
          <a:bodyPr>
            <a:normAutofit lnSpcReduction="10000"/>
          </a:bodyPr>
          <a:lstStyle/>
          <a:p>
            <a:r>
              <a:rPr lang="es-PA" dirty="0" smtClean="0"/>
              <a:t>¿Cómo podemos realizar una computadora eficiente?</a:t>
            </a:r>
          </a:p>
          <a:p>
            <a:pPr lvl="1"/>
            <a:r>
              <a:rPr lang="es-PA" dirty="0" smtClean="0"/>
              <a:t>Se necesita</a:t>
            </a:r>
          </a:p>
          <a:p>
            <a:pPr lvl="2"/>
            <a:r>
              <a:rPr lang="es-PA" dirty="0" smtClean="0"/>
              <a:t>Inteligencia </a:t>
            </a:r>
          </a:p>
          <a:p>
            <a:pPr lvl="2"/>
            <a:r>
              <a:rPr lang="es-PA" dirty="0" smtClean="0"/>
              <a:t>Artefacto</a:t>
            </a:r>
          </a:p>
          <a:p>
            <a:pPr lvl="2"/>
            <a:endParaRPr lang="es-PA" dirty="0"/>
          </a:p>
          <a:p>
            <a:pPr lvl="1"/>
            <a:r>
              <a:rPr lang="es-PA" dirty="0" smtClean="0"/>
              <a:t>La primera PC con operaciones</a:t>
            </a:r>
          </a:p>
          <a:p>
            <a:pPr lvl="2"/>
            <a:r>
              <a:rPr lang="es-PA" dirty="0" smtClean="0"/>
              <a:t>Alan Turing – 1940</a:t>
            </a:r>
          </a:p>
          <a:p>
            <a:pPr lvl="1"/>
            <a:r>
              <a:rPr lang="es-PA" dirty="0" smtClean="0"/>
              <a:t>La primera PC con operaciones programables</a:t>
            </a:r>
          </a:p>
          <a:p>
            <a:pPr lvl="2"/>
            <a:r>
              <a:rPr lang="es-PA" dirty="0" smtClean="0"/>
              <a:t>Z-3, Zuze-1941</a:t>
            </a:r>
          </a:p>
          <a:p>
            <a:pPr lvl="2"/>
            <a:r>
              <a:rPr lang="es-PA" dirty="0" smtClean="0"/>
              <a:t>Puntos flotantes</a:t>
            </a:r>
          </a:p>
          <a:p>
            <a:pPr lvl="2"/>
            <a:r>
              <a:rPr lang="es-PA" dirty="0" smtClean="0"/>
              <a:t>El primer lenguaje de alto nivel</a:t>
            </a:r>
          </a:p>
          <a:p>
            <a:pPr lvl="1"/>
            <a:r>
              <a:rPr lang="es-PA" dirty="0" smtClean="0"/>
              <a:t>Primera PC electrónica</a:t>
            </a:r>
          </a:p>
          <a:p>
            <a:pPr lvl="2"/>
            <a:r>
              <a:rPr lang="es-PA" dirty="0" smtClean="0"/>
              <a:t>ABC, Iowa </a:t>
            </a:r>
            <a:r>
              <a:rPr lang="es-PA" dirty="0" err="1" smtClean="0"/>
              <a:t>State</a:t>
            </a:r>
            <a:r>
              <a:rPr lang="es-PA" dirty="0" smtClean="0"/>
              <a:t> U… ENIAC</a:t>
            </a:r>
            <a:endParaRPr lang="es-PA" dirty="0"/>
          </a:p>
          <a:p>
            <a:pPr lvl="2"/>
            <a:endParaRPr lang="es-PA" dirty="0"/>
          </a:p>
          <a:p>
            <a:endParaRPr lang="es-PA" dirty="0" smtClean="0"/>
          </a:p>
        </p:txBody>
      </p:sp>
      <p:pic>
        <p:nvPicPr>
          <p:cNvPr id="1026" name="Picture 2" descr="Image result for computer engineer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7557" y="1601725"/>
            <a:ext cx="3140133" cy="1641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Z-3 comput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7274" y="3699933"/>
            <a:ext cx="2878667" cy="21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7783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 smtClean="0"/>
              <a:t>Inteligencia Artificial – </a:t>
            </a:r>
            <a:r>
              <a:rPr lang="es-PA" dirty="0" err="1" smtClean="0"/>
              <a:t>Ingenieria</a:t>
            </a:r>
            <a:r>
              <a:rPr lang="es-PA" dirty="0" smtClean="0"/>
              <a:t> Computacional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778924"/>
            <a:ext cx="11642271" cy="4850476"/>
          </a:xfrm>
        </p:spPr>
        <p:txBody>
          <a:bodyPr>
            <a:normAutofit/>
          </a:bodyPr>
          <a:lstStyle/>
          <a:p>
            <a:r>
              <a:rPr lang="es-PA" dirty="0" smtClean="0"/>
              <a:t>Actualmente</a:t>
            </a:r>
          </a:p>
          <a:p>
            <a:pPr lvl="1"/>
            <a:r>
              <a:rPr lang="es-PA" dirty="0" smtClean="0"/>
              <a:t>Alta escala de integración</a:t>
            </a:r>
          </a:p>
          <a:p>
            <a:pPr lvl="1"/>
            <a:r>
              <a:rPr lang="es-PA" dirty="0" err="1" smtClean="0"/>
              <a:t>Multiples</a:t>
            </a:r>
            <a:r>
              <a:rPr lang="es-PA" dirty="0" smtClean="0"/>
              <a:t> </a:t>
            </a:r>
            <a:r>
              <a:rPr lang="es-PA" dirty="0" err="1" smtClean="0"/>
              <a:t>Cores</a:t>
            </a:r>
            <a:endParaRPr lang="es-PA" dirty="0" smtClean="0"/>
          </a:p>
          <a:p>
            <a:pPr lvl="1"/>
            <a:r>
              <a:rPr lang="es-PA" dirty="0" smtClean="0"/>
              <a:t>Paralelismo</a:t>
            </a:r>
          </a:p>
          <a:p>
            <a:r>
              <a:rPr lang="es-PA" dirty="0" smtClean="0"/>
              <a:t>Anteriormente</a:t>
            </a:r>
          </a:p>
          <a:p>
            <a:pPr lvl="1"/>
            <a:r>
              <a:rPr lang="es-PA" dirty="0" smtClean="0"/>
              <a:t>Máquina Diferencial de Babbage</a:t>
            </a:r>
          </a:p>
          <a:p>
            <a:pPr lvl="2"/>
            <a:r>
              <a:rPr lang="es-PA" dirty="0" smtClean="0"/>
              <a:t>Cómputo de operaciones científicas</a:t>
            </a:r>
          </a:p>
          <a:p>
            <a:pPr lvl="1"/>
            <a:r>
              <a:rPr lang="es-PA" dirty="0" smtClean="0"/>
              <a:t>Máquina Analítica de Babbage</a:t>
            </a:r>
          </a:p>
          <a:p>
            <a:pPr lvl="1"/>
            <a:r>
              <a:rPr lang="es-PA" dirty="0" smtClean="0"/>
              <a:t>Ada </a:t>
            </a:r>
            <a:r>
              <a:rPr lang="es-PA" dirty="0" err="1" smtClean="0"/>
              <a:t>Lovelace</a:t>
            </a:r>
            <a:r>
              <a:rPr lang="es-PA" dirty="0"/>
              <a:t> </a:t>
            </a:r>
            <a:r>
              <a:rPr lang="es-PA" dirty="0" smtClean="0"/>
              <a:t>(hija de Lord Byron)</a:t>
            </a:r>
          </a:p>
          <a:p>
            <a:pPr lvl="2"/>
            <a:r>
              <a:rPr lang="es-PA" dirty="0" smtClean="0"/>
              <a:t>Primera programadora</a:t>
            </a:r>
          </a:p>
          <a:p>
            <a:r>
              <a:rPr lang="es-PA" dirty="0" smtClean="0"/>
              <a:t>Sistemas Operativos</a:t>
            </a:r>
          </a:p>
          <a:p>
            <a:pPr lvl="1"/>
            <a:r>
              <a:rPr lang="es-PA" dirty="0" err="1" smtClean="0"/>
              <a:t>Admon</a:t>
            </a:r>
            <a:r>
              <a:rPr lang="es-PA" dirty="0" smtClean="0"/>
              <a:t>. Memoria, interpretes, </a:t>
            </a:r>
            <a:r>
              <a:rPr lang="es-PA" dirty="0" err="1" smtClean="0"/>
              <a:t>linked</a:t>
            </a:r>
            <a:r>
              <a:rPr lang="es-PA" dirty="0" smtClean="0"/>
              <a:t> </a:t>
            </a:r>
            <a:r>
              <a:rPr lang="es-PA" dirty="0" err="1" smtClean="0"/>
              <a:t>lists</a:t>
            </a:r>
            <a:r>
              <a:rPr lang="es-PA" dirty="0" smtClean="0"/>
              <a:t>, OOP</a:t>
            </a:r>
            <a:endParaRPr lang="es-PA" dirty="0"/>
          </a:p>
          <a:p>
            <a:endParaRPr lang="es-PA" dirty="0" smtClean="0"/>
          </a:p>
        </p:txBody>
      </p:sp>
      <p:pic>
        <p:nvPicPr>
          <p:cNvPr id="2050" name="Picture 2" descr="Image result for CPU multico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199" y="1477162"/>
            <a:ext cx="2642813" cy="1614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CPU cud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6103" y="1560335"/>
            <a:ext cx="3629257" cy="1448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mage result for babbage ANALYTICAL engin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6780" y="3393443"/>
            <a:ext cx="3175780" cy="223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Image result for ada lovelac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6200" y="3700173"/>
            <a:ext cx="2619375" cy="1743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8017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900267" cy="1400530"/>
          </a:xfrm>
        </p:spPr>
        <p:txBody>
          <a:bodyPr/>
          <a:lstStyle/>
          <a:p>
            <a:r>
              <a:rPr lang="es-PA" dirty="0" smtClean="0"/>
              <a:t>Inteligencia Artificial – Teoría de Control y Cibernética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778924"/>
            <a:ext cx="11642271" cy="4850476"/>
          </a:xfrm>
        </p:spPr>
        <p:txBody>
          <a:bodyPr>
            <a:normAutofit lnSpcReduction="10000"/>
          </a:bodyPr>
          <a:lstStyle/>
          <a:p>
            <a:r>
              <a:rPr lang="es-PA" dirty="0" smtClean="0"/>
              <a:t>¿Cómo los artefactos pueden operar </a:t>
            </a:r>
            <a:r>
              <a:rPr lang="es-PA" dirty="0" err="1" smtClean="0"/>
              <a:t>autonomamente</a:t>
            </a:r>
            <a:r>
              <a:rPr lang="es-PA" dirty="0" smtClean="0"/>
              <a:t>?</a:t>
            </a:r>
          </a:p>
          <a:p>
            <a:pPr lvl="1"/>
            <a:r>
              <a:rPr lang="es-PA" dirty="0" err="1" smtClean="0"/>
              <a:t>Ktesibios</a:t>
            </a:r>
            <a:r>
              <a:rPr lang="es-PA" dirty="0" smtClean="0"/>
              <a:t> de Alexandria (250 A.C.)</a:t>
            </a:r>
          </a:p>
          <a:p>
            <a:pPr lvl="2"/>
            <a:r>
              <a:rPr lang="es-PA" dirty="0" smtClean="0"/>
              <a:t>Reloj de agua con regulador de flujo</a:t>
            </a:r>
          </a:p>
          <a:p>
            <a:pPr lvl="2"/>
            <a:r>
              <a:rPr lang="es-PA" dirty="0" smtClean="0"/>
              <a:t>Anteriormente solo los seres vivientes podrían alterar su comportamiento</a:t>
            </a:r>
          </a:p>
          <a:p>
            <a:pPr lvl="1"/>
            <a:r>
              <a:rPr lang="es-PA" dirty="0" smtClean="0"/>
              <a:t>James Watt 176 - 1819</a:t>
            </a:r>
          </a:p>
          <a:p>
            <a:pPr lvl="2"/>
            <a:r>
              <a:rPr lang="es-PA" dirty="0" smtClean="0"/>
              <a:t>Máquina de Vapor</a:t>
            </a:r>
          </a:p>
          <a:p>
            <a:pPr lvl="1"/>
            <a:r>
              <a:rPr lang="es-PA" dirty="0" err="1" smtClean="0"/>
              <a:t>Cornelis</a:t>
            </a:r>
            <a:r>
              <a:rPr lang="es-PA" dirty="0" smtClean="0"/>
              <a:t> </a:t>
            </a:r>
            <a:r>
              <a:rPr lang="es-PA" dirty="0" err="1" smtClean="0"/>
              <a:t>Drebbel</a:t>
            </a:r>
            <a:r>
              <a:rPr lang="es-PA" dirty="0" smtClean="0"/>
              <a:t> 1572 – 1633</a:t>
            </a:r>
          </a:p>
          <a:p>
            <a:pPr lvl="2"/>
            <a:r>
              <a:rPr lang="es-PA" dirty="0" smtClean="0"/>
              <a:t>Termostato</a:t>
            </a:r>
          </a:p>
          <a:p>
            <a:pPr lvl="2"/>
            <a:r>
              <a:rPr lang="es-PA" dirty="0" smtClean="0"/>
              <a:t>Submarino</a:t>
            </a:r>
          </a:p>
          <a:p>
            <a:pPr lvl="1"/>
            <a:r>
              <a:rPr lang="es-PA" dirty="0" err="1" smtClean="0"/>
              <a:t>Norbert</a:t>
            </a:r>
            <a:r>
              <a:rPr lang="es-PA" dirty="0" smtClean="0"/>
              <a:t> Wiener / Bertrand Russell</a:t>
            </a:r>
          </a:p>
          <a:p>
            <a:pPr lvl="2"/>
            <a:r>
              <a:rPr lang="es-PA" dirty="0" err="1" smtClean="0"/>
              <a:t>Teoria</a:t>
            </a:r>
            <a:r>
              <a:rPr lang="es-PA" dirty="0" smtClean="0"/>
              <a:t> de Control</a:t>
            </a:r>
          </a:p>
          <a:p>
            <a:pPr lvl="2"/>
            <a:r>
              <a:rPr lang="es-PA" dirty="0" smtClean="0"/>
              <a:t>Sistemas basados entre biológicos y mecánicos </a:t>
            </a:r>
          </a:p>
          <a:p>
            <a:pPr lvl="2"/>
            <a:r>
              <a:rPr lang="es-PA" dirty="0" smtClean="0"/>
              <a:t>Cibernética</a:t>
            </a:r>
          </a:p>
        </p:txBody>
      </p:sp>
      <p:pic>
        <p:nvPicPr>
          <p:cNvPr id="3074" name="Picture 2" descr="Image result for ctesibius of alexandria water cloc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0799" y="1313413"/>
            <a:ext cx="2788582" cy="2039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 result for steam engine wat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3934" y="3438920"/>
            <a:ext cx="2659438" cy="1996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Image result for thermostat drebbel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3830" y="3438920"/>
            <a:ext cx="1819275" cy="2133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4990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900267" cy="1400530"/>
          </a:xfrm>
        </p:spPr>
        <p:txBody>
          <a:bodyPr/>
          <a:lstStyle/>
          <a:p>
            <a:r>
              <a:rPr lang="es-PA" dirty="0" smtClean="0"/>
              <a:t>Inteligencia Artificial – Teoría de Control y Cibernética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778924"/>
            <a:ext cx="11642271" cy="4850476"/>
          </a:xfrm>
        </p:spPr>
        <p:txBody>
          <a:bodyPr>
            <a:normAutofit/>
          </a:bodyPr>
          <a:lstStyle/>
          <a:p>
            <a:r>
              <a:rPr lang="es-PA" dirty="0" smtClean="0"/>
              <a:t>John Von </a:t>
            </a:r>
            <a:r>
              <a:rPr lang="es-PA" dirty="0" err="1" smtClean="0"/>
              <a:t>Newmann</a:t>
            </a:r>
            <a:r>
              <a:rPr lang="es-PA" dirty="0" smtClean="0"/>
              <a:t> y otros 1940s</a:t>
            </a:r>
          </a:p>
          <a:p>
            <a:r>
              <a:rPr lang="es-PA" dirty="0" smtClean="0"/>
              <a:t>Funciones Objetivos</a:t>
            </a:r>
          </a:p>
          <a:p>
            <a:r>
              <a:rPr lang="es-PA" dirty="0" smtClean="0"/>
              <a:t>Sistemas de Control Modernos</a:t>
            </a:r>
          </a:p>
          <a:p>
            <a:pPr lvl="1"/>
            <a:r>
              <a:rPr lang="es-PA" dirty="0" err="1" smtClean="0"/>
              <a:t>Maximixan</a:t>
            </a:r>
            <a:r>
              <a:rPr lang="es-PA" dirty="0" smtClean="0"/>
              <a:t> la función objetivo en el tiempo</a:t>
            </a:r>
          </a:p>
          <a:p>
            <a:pPr lvl="2"/>
            <a:r>
              <a:rPr lang="es-PA" dirty="0" err="1" smtClean="0"/>
              <a:t>Estocastico</a:t>
            </a:r>
            <a:endParaRPr lang="es-PA" dirty="0" smtClean="0"/>
          </a:p>
          <a:p>
            <a:pPr lvl="2"/>
            <a:r>
              <a:rPr lang="es-PA" dirty="0" smtClean="0"/>
              <a:t>Control Óptimo</a:t>
            </a:r>
          </a:p>
          <a:p>
            <a:pPr lvl="2"/>
            <a:r>
              <a:rPr lang="es-PA" dirty="0" smtClean="0"/>
              <a:t>Control Robusto</a:t>
            </a:r>
          </a:p>
          <a:p>
            <a:r>
              <a:rPr lang="es-PA" dirty="0" smtClean="0"/>
              <a:t>A pesar que IA se parece un poco…</a:t>
            </a:r>
          </a:p>
          <a:p>
            <a:r>
              <a:rPr lang="es-PA" dirty="0" smtClean="0"/>
              <a:t>… esquiva estos conceptos de control</a:t>
            </a:r>
          </a:p>
          <a:p>
            <a:pPr lvl="1"/>
            <a:endParaRPr lang="es-PA" dirty="0" smtClean="0"/>
          </a:p>
        </p:txBody>
      </p:sp>
      <p:pic>
        <p:nvPicPr>
          <p:cNvPr id="5122" name="Picture 2" descr="Image result for control theory and artificial intelligenc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9993" y="1319307"/>
            <a:ext cx="5281189" cy="5193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1357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Reglas</a:t>
            </a:r>
            <a:r>
              <a:rPr lang="en-US" dirty="0" smtClean="0"/>
              <a:t> del </a:t>
            </a:r>
            <a:r>
              <a:rPr lang="en-US" dirty="0" err="1" smtClean="0"/>
              <a:t>Curso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301262"/>
            <a:ext cx="8946541" cy="4947138"/>
          </a:xfrm>
        </p:spPr>
        <p:txBody>
          <a:bodyPr>
            <a:normAutofit/>
          </a:bodyPr>
          <a:lstStyle/>
          <a:p>
            <a:r>
              <a:rPr lang="en-US" dirty="0"/>
              <a:t>No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necesario</a:t>
            </a:r>
            <a:r>
              <a:rPr lang="en-US" dirty="0"/>
              <a:t> </a:t>
            </a:r>
            <a:r>
              <a:rPr lang="en-US" dirty="0" err="1"/>
              <a:t>venir</a:t>
            </a:r>
            <a:r>
              <a:rPr lang="en-US" dirty="0"/>
              <a:t> a </a:t>
            </a:r>
            <a:r>
              <a:rPr lang="en-US" dirty="0" err="1"/>
              <a:t>clase</a:t>
            </a:r>
            <a:r>
              <a:rPr lang="en-US" dirty="0"/>
              <a:t>, sin embargo </a:t>
            </a:r>
            <a:r>
              <a:rPr lang="en-US" dirty="0" err="1"/>
              <a:t>en</a:t>
            </a:r>
            <a:r>
              <a:rPr lang="en-US" dirty="0"/>
              <a:t> la </a:t>
            </a:r>
            <a:r>
              <a:rPr lang="en-US" dirty="0" err="1"/>
              <a:t>entrega</a:t>
            </a:r>
            <a:r>
              <a:rPr lang="en-US" dirty="0"/>
              <a:t> </a:t>
            </a:r>
            <a:r>
              <a:rPr lang="en-US" dirty="0" err="1"/>
              <a:t>debe</a:t>
            </a:r>
            <a:r>
              <a:rPr lang="en-US" dirty="0"/>
              <a:t> </a:t>
            </a:r>
            <a:r>
              <a:rPr lang="en-US" dirty="0" err="1"/>
              <a:t>estar</a:t>
            </a:r>
            <a:r>
              <a:rPr lang="en-US" dirty="0"/>
              <a:t> al </a:t>
            </a:r>
            <a:r>
              <a:rPr lang="en-US" dirty="0" err="1"/>
              <a:t>menos</a:t>
            </a:r>
            <a:r>
              <a:rPr lang="en-US" dirty="0"/>
              <a:t> </a:t>
            </a:r>
            <a:r>
              <a:rPr lang="en-US" dirty="0" err="1" smtClean="0"/>
              <a:t>presente</a:t>
            </a:r>
            <a:r>
              <a:rPr lang="en-US" dirty="0"/>
              <a:t>, </a:t>
            </a:r>
            <a:r>
              <a:rPr lang="en-US" dirty="0" err="1"/>
              <a:t>luego</a:t>
            </a:r>
            <a:r>
              <a:rPr lang="en-US" dirty="0"/>
              <a:t> </a:t>
            </a:r>
            <a:r>
              <a:rPr lang="en-US" dirty="0" err="1"/>
              <a:t>puede</a:t>
            </a:r>
            <a:r>
              <a:rPr lang="en-US" dirty="0"/>
              <a:t> </a:t>
            </a:r>
            <a:r>
              <a:rPr lang="en-US" dirty="0" err="1"/>
              <a:t>retirarse</a:t>
            </a:r>
            <a:endParaRPr lang="en-US" dirty="0"/>
          </a:p>
          <a:p>
            <a:r>
              <a:rPr lang="en-US" dirty="0"/>
              <a:t>Los </a:t>
            </a:r>
            <a:r>
              <a:rPr lang="en-US" dirty="0" err="1"/>
              <a:t>laboratorios</a:t>
            </a:r>
            <a:r>
              <a:rPr lang="en-US" dirty="0"/>
              <a:t> </a:t>
            </a:r>
            <a:r>
              <a:rPr lang="en-US" dirty="0" err="1"/>
              <a:t>constan</a:t>
            </a:r>
            <a:r>
              <a:rPr lang="en-US" dirty="0"/>
              <a:t> de 100%</a:t>
            </a:r>
          </a:p>
          <a:p>
            <a:pPr lvl="1"/>
            <a:r>
              <a:rPr lang="en-US" dirty="0"/>
              <a:t>50% </a:t>
            </a:r>
            <a:r>
              <a:rPr lang="en-US" dirty="0" err="1"/>
              <a:t>es</a:t>
            </a:r>
            <a:r>
              <a:rPr lang="en-US" dirty="0"/>
              <a:t> completer lo </a:t>
            </a:r>
            <a:r>
              <a:rPr lang="en-US" dirty="0" err="1"/>
              <a:t>estipulado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la </a:t>
            </a:r>
            <a:r>
              <a:rPr lang="en-US" dirty="0" err="1"/>
              <a:t>guía</a:t>
            </a:r>
            <a:endParaRPr lang="en-US" dirty="0"/>
          </a:p>
          <a:p>
            <a:pPr lvl="1"/>
            <a:r>
              <a:rPr lang="en-US" dirty="0"/>
              <a:t>50%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parte, que se </a:t>
            </a:r>
            <a:r>
              <a:rPr lang="en-US" dirty="0" err="1"/>
              <a:t>detalla</a:t>
            </a:r>
            <a:r>
              <a:rPr lang="en-US" dirty="0"/>
              <a:t> un </a:t>
            </a:r>
            <a:r>
              <a:rPr lang="en-US" dirty="0" err="1"/>
              <a:t>reto</a:t>
            </a:r>
            <a:r>
              <a:rPr lang="en-US" dirty="0"/>
              <a:t> al final de </a:t>
            </a:r>
            <a:r>
              <a:rPr lang="en-US" dirty="0" err="1"/>
              <a:t>cada</a:t>
            </a:r>
            <a:r>
              <a:rPr lang="en-US" dirty="0"/>
              <a:t> </a:t>
            </a:r>
            <a:r>
              <a:rPr lang="en-US" dirty="0" err="1" smtClean="0"/>
              <a:t>guía</a:t>
            </a:r>
            <a:endParaRPr lang="en-US" dirty="0" smtClean="0"/>
          </a:p>
          <a:p>
            <a:r>
              <a:rPr lang="en-US" dirty="0" smtClean="0"/>
              <a:t>El </a:t>
            </a:r>
            <a:r>
              <a:rPr lang="en-US" dirty="0" err="1"/>
              <a:t>día</a:t>
            </a:r>
            <a:r>
              <a:rPr lang="en-US" dirty="0"/>
              <a:t> de </a:t>
            </a:r>
            <a:r>
              <a:rPr lang="en-US" dirty="0" err="1"/>
              <a:t>entrega</a:t>
            </a:r>
            <a:r>
              <a:rPr lang="en-US" dirty="0"/>
              <a:t> de </a:t>
            </a:r>
            <a:r>
              <a:rPr lang="en-US" dirty="0" err="1"/>
              <a:t>proyecto</a:t>
            </a:r>
            <a:r>
              <a:rPr lang="en-US" dirty="0"/>
              <a:t> final </a:t>
            </a:r>
            <a:r>
              <a:rPr lang="en-US" dirty="0" err="1"/>
              <a:t>es</a:t>
            </a:r>
            <a:r>
              <a:rPr lang="en-US" dirty="0"/>
              <a:t> el ultimo </a:t>
            </a:r>
            <a:r>
              <a:rPr lang="en-US" dirty="0" err="1"/>
              <a:t>día</a:t>
            </a:r>
            <a:r>
              <a:rPr lang="en-US" dirty="0"/>
              <a:t> de </a:t>
            </a:r>
            <a:r>
              <a:rPr lang="en-US" dirty="0" err="1" smtClean="0"/>
              <a:t>clases</a:t>
            </a:r>
            <a:endParaRPr lang="en-US" dirty="0" smtClean="0"/>
          </a:p>
          <a:p>
            <a:pPr lvl="1"/>
            <a:r>
              <a:rPr lang="en-US" dirty="0" err="1" smtClean="0"/>
              <a:t>Debe</a:t>
            </a:r>
            <a:r>
              <a:rPr lang="en-US" dirty="0" smtClean="0"/>
              <a:t> </a:t>
            </a:r>
            <a:r>
              <a:rPr lang="en-US" dirty="0" err="1" smtClean="0"/>
              <a:t>venir</a:t>
            </a:r>
            <a:r>
              <a:rPr lang="en-US" dirty="0" smtClean="0"/>
              <a:t> al </a:t>
            </a:r>
            <a:r>
              <a:rPr lang="en-US" dirty="0" err="1" smtClean="0"/>
              <a:t>menos</a:t>
            </a:r>
            <a:r>
              <a:rPr lang="en-US" dirty="0" smtClean="0"/>
              <a:t> a </a:t>
            </a:r>
            <a:r>
              <a:rPr lang="en-US" dirty="0" err="1" smtClean="0"/>
              <a:t>entregar</a:t>
            </a:r>
            <a:r>
              <a:rPr lang="en-US" dirty="0" smtClean="0"/>
              <a:t> el Proyecto</a:t>
            </a:r>
          </a:p>
          <a:p>
            <a:pPr lvl="1"/>
            <a:r>
              <a:rPr lang="en-US" dirty="0" smtClean="0"/>
              <a:t>Deben </a:t>
            </a:r>
            <a:r>
              <a:rPr lang="en-US" dirty="0" err="1" smtClean="0"/>
              <a:t>revisar</a:t>
            </a:r>
            <a:r>
              <a:rPr lang="en-US" dirty="0" smtClean="0"/>
              <a:t> </a:t>
            </a:r>
            <a:r>
              <a:rPr lang="en-US" dirty="0" err="1" smtClean="0"/>
              <a:t>todos</a:t>
            </a:r>
            <a:r>
              <a:rPr lang="en-US" dirty="0" smtClean="0"/>
              <a:t> ese </a:t>
            </a:r>
            <a:r>
              <a:rPr lang="en-US" dirty="0" err="1" smtClean="0"/>
              <a:t>dia</a:t>
            </a:r>
            <a:r>
              <a:rPr lang="en-US" dirty="0" smtClean="0"/>
              <a:t> </a:t>
            </a:r>
            <a:r>
              <a:rPr lang="en-US" dirty="0" err="1" smtClean="0"/>
              <a:t>sus</a:t>
            </a:r>
            <a:r>
              <a:rPr lang="en-US" dirty="0" smtClean="0"/>
              <a:t> </a:t>
            </a:r>
            <a:r>
              <a:rPr lang="en-US" dirty="0" err="1" smtClean="0"/>
              <a:t>notas</a:t>
            </a:r>
            <a:r>
              <a:rPr lang="en-US" dirty="0" smtClean="0"/>
              <a:t>, ese </a:t>
            </a:r>
            <a:r>
              <a:rPr lang="en-US" dirty="0" err="1" smtClean="0"/>
              <a:t>día</a:t>
            </a:r>
            <a:r>
              <a:rPr lang="en-US" dirty="0" smtClean="0"/>
              <a:t> se </a:t>
            </a:r>
            <a:r>
              <a:rPr lang="en-US" dirty="0" err="1" smtClean="0"/>
              <a:t>envían</a:t>
            </a:r>
            <a:r>
              <a:rPr lang="en-US" dirty="0" smtClean="0"/>
              <a:t> </a:t>
            </a:r>
            <a:r>
              <a:rPr lang="en-US" dirty="0" err="1" smtClean="0"/>
              <a:t>notas</a:t>
            </a:r>
            <a:endParaRPr lang="en-US" dirty="0" smtClean="0"/>
          </a:p>
          <a:p>
            <a:r>
              <a:rPr lang="es-PA" dirty="0" smtClean="0"/>
              <a:t>Si es estudiante IFARHU (becado) termine la materia si quiere nota</a:t>
            </a:r>
          </a:p>
          <a:p>
            <a:pPr lvl="1"/>
            <a:r>
              <a:rPr lang="es-PA" dirty="0" smtClean="0"/>
              <a:t>No se pondrá nota de pase para mantener su beca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6267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900267" cy="1400530"/>
          </a:xfrm>
        </p:spPr>
        <p:txBody>
          <a:bodyPr/>
          <a:lstStyle/>
          <a:p>
            <a:r>
              <a:rPr lang="es-PA" dirty="0" smtClean="0"/>
              <a:t>Inteligencia Artificial – Lingüística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778924"/>
            <a:ext cx="11642271" cy="4850476"/>
          </a:xfrm>
        </p:spPr>
        <p:txBody>
          <a:bodyPr>
            <a:normAutofit/>
          </a:bodyPr>
          <a:lstStyle/>
          <a:p>
            <a:r>
              <a:rPr lang="es-PA" dirty="0" smtClean="0"/>
              <a:t>¿Cómo se relaciona al pensamiento?</a:t>
            </a:r>
          </a:p>
          <a:p>
            <a:pPr lvl="1"/>
            <a:r>
              <a:rPr lang="es-PA" dirty="0" smtClean="0"/>
              <a:t>F. </a:t>
            </a:r>
            <a:r>
              <a:rPr lang="es-PA" dirty="0" err="1" smtClean="0"/>
              <a:t>Skinner</a:t>
            </a:r>
            <a:r>
              <a:rPr lang="es-PA" dirty="0" smtClean="0"/>
              <a:t> 1957</a:t>
            </a:r>
          </a:p>
          <a:p>
            <a:pPr lvl="2"/>
            <a:r>
              <a:rPr lang="es-PA" dirty="0" smtClean="0"/>
              <a:t>Comportamiento Verbal</a:t>
            </a:r>
          </a:p>
          <a:p>
            <a:pPr lvl="2"/>
            <a:r>
              <a:rPr lang="es-PA" dirty="0" smtClean="0"/>
              <a:t>Revisión experta del acercamiento al aprendizaje de lengua</a:t>
            </a:r>
          </a:p>
          <a:p>
            <a:pPr lvl="1"/>
            <a:r>
              <a:rPr lang="es-PA" dirty="0" smtClean="0"/>
              <a:t>Revisión por Noam Chomsky</a:t>
            </a:r>
          </a:p>
          <a:p>
            <a:pPr lvl="2"/>
            <a:r>
              <a:rPr lang="es-PA" dirty="0" smtClean="0"/>
              <a:t>Estructuras </a:t>
            </a:r>
            <a:r>
              <a:rPr lang="es-PA" dirty="0" err="1" smtClean="0"/>
              <a:t>Sintáxicas</a:t>
            </a:r>
            <a:endParaRPr lang="es-PA" dirty="0" smtClean="0"/>
          </a:p>
          <a:p>
            <a:pPr lvl="2"/>
            <a:r>
              <a:rPr lang="es-PA" dirty="0" smtClean="0"/>
              <a:t>La teoría del comportamiento no direcciona la creatividad</a:t>
            </a:r>
          </a:p>
          <a:p>
            <a:pPr lvl="3"/>
            <a:r>
              <a:rPr lang="es-PA" dirty="0" smtClean="0"/>
              <a:t>No explica como se forman nuevas palabras sin haber tenido conocimiento de ellas</a:t>
            </a:r>
            <a:endParaRPr lang="es-PA" dirty="0"/>
          </a:p>
          <a:p>
            <a:r>
              <a:rPr lang="es-PA" dirty="0" smtClean="0"/>
              <a:t>En IA</a:t>
            </a:r>
          </a:p>
          <a:p>
            <a:pPr lvl="1"/>
            <a:r>
              <a:rPr lang="es-PA" dirty="0" smtClean="0"/>
              <a:t>Procesamiento de Lenguaje Natural o NLP, 1960s</a:t>
            </a:r>
          </a:p>
          <a:p>
            <a:pPr lvl="1"/>
            <a:r>
              <a:rPr lang="es-PA" dirty="0" smtClean="0"/>
              <a:t>Entender el lenguaje y su contexto</a:t>
            </a:r>
          </a:p>
          <a:p>
            <a:pPr lvl="1"/>
            <a:endParaRPr lang="es-PA" dirty="0" smtClean="0"/>
          </a:p>
        </p:txBody>
      </p:sp>
      <p:pic>
        <p:nvPicPr>
          <p:cNvPr id="4098" name="Picture 2" descr="Image result for NL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5582" y="4106487"/>
            <a:ext cx="2484587" cy="2242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2391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900267" cy="1400530"/>
          </a:xfrm>
        </p:spPr>
        <p:txBody>
          <a:bodyPr/>
          <a:lstStyle/>
          <a:p>
            <a:r>
              <a:rPr lang="es-PA" dirty="0" smtClean="0"/>
              <a:t>Inteligencia Artificial – Historia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778924"/>
            <a:ext cx="11642271" cy="4850476"/>
          </a:xfrm>
        </p:spPr>
        <p:txBody>
          <a:bodyPr>
            <a:normAutofit/>
          </a:bodyPr>
          <a:lstStyle/>
          <a:p>
            <a:r>
              <a:rPr lang="es-PA" dirty="0" smtClean="0"/>
              <a:t>Inicios de la IA 1943 – 1955</a:t>
            </a:r>
          </a:p>
          <a:p>
            <a:r>
              <a:rPr lang="es-PA" dirty="0" err="1" smtClean="0"/>
              <a:t>McCulloch</a:t>
            </a:r>
            <a:r>
              <a:rPr lang="es-PA" dirty="0" smtClean="0"/>
              <a:t> &amp; </a:t>
            </a:r>
            <a:r>
              <a:rPr lang="es-PA" dirty="0" err="1" smtClean="0"/>
              <a:t>Pitts</a:t>
            </a:r>
            <a:endParaRPr lang="es-PA" dirty="0" smtClean="0"/>
          </a:p>
          <a:p>
            <a:pPr lvl="1"/>
            <a:r>
              <a:rPr lang="es-PA" dirty="0" smtClean="0"/>
              <a:t>Bases en modelo neuronal y activación ON/OFF</a:t>
            </a:r>
          </a:p>
          <a:p>
            <a:pPr lvl="1"/>
            <a:r>
              <a:rPr lang="es-PA" dirty="0" smtClean="0"/>
              <a:t>Modelo por lógica booleana</a:t>
            </a:r>
          </a:p>
          <a:p>
            <a:r>
              <a:rPr lang="es-PA" dirty="0" smtClean="0"/>
              <a:t>Donald </a:t>
            </a:r>
            <a:r>
              <a:rPr lang="es-PA" dirty="0" err="1" smtClean="0"/>
              <a:t>Hebb</a:t>
            </a:r>
            <a:r>
              <a:rPr lang="es-PA" dirty="0" smtClean="0"/>
              <a:t> 1949</a:t>
            </a:r>
          </a:p>
          <a:p>
            <a:pPr lvl="1"/>
            <a:r>
              <a:rPr lang="es-PA" dirty="0" smtClean="0"/>
              <a:t>Demuestra que las Redes pueden aprender</a:t>
            </a:r>
          </a:p>
          <a:p>
            <a:pPr lvl="1"/>
            <a:r>
              <a:rPr lang="es-PA" dirty="0" smtClean="0"/>
              <a:t>Simple actualización</a:t>
            </a:r>
          </a:p>
          <a:p>
            <a:r>
              <a:rPr lang="es-PA" dirty="0" smtClean="0"/>
              <a:t>Alan Turing 1947</a:t>
            </a:r>
          </a:p>
          <a:p>
            <a:pPr lvl="1"/>
            <a:r>
              <a:rPr lang="es-PA" dirty="0" smtClean="0"/>
              <a:t>Computadoras Inteligentes</a:t>
            </a:r>
          </a:p>
          <a:p>
            <a:pPr lvl="1"/>
            <a:r>
              <a:rPr lang="es-PA" dirty="0" smtClean="0"/>
              <a:t>Algoritmos </a:t>
            </a:r>
            <a:r>
              <a:rPr lang="es-PA" dirty="0" err="1" smtClean="0"/>
              <a:t>Geneticos</a:t>
            </a:r>
            <a:endParaRPr lang="es-PA" dirty="0" smtClean="0"/>
          </a:p>
          <a:p>
            <a:pPr lvl="1"/>
            <a:r>
              <a:rPr lang="es-PA" dirty="0" smtClean="0"/>
              <a:t>Aprendizaje por refuerzo</a:t>
            </a:r>
          </a:p>
        </p:txBody>
      </p:sp>
      <p:pic>
        <p:nvPicPr>
          <p:cNvPr id="6146" name="Picture 2" descr="Image result for mcculloch pitts neuron mode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4415" y="1223753"/>
            <a:ext cx="3673108" cy="1858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Image result for hebbian learni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4415" y="3152763"/>
            <a:ext cx="3374679" cy="2512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Image result for SNARC COMPUTE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9542" y="4408893"/>
            <a:ext cx="2693404" cy="1885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9098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900267" cy="1400530"/>
          </a:xfrm>
        </p:spPr>
        <p:txBody>
          <a:bodyPr/>
          <a:lstStyle/>
          <a:p>
            <a:r>
              <a:rPr lang="es-PA" dirty="0" smtClean="0"/>
              <a:t>Inteligencia Artificial – Historia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778924"/>
            <a:ext cx="11642271" cy="4850476"/>
          </a:xfrm>
        </p:spPr>
        <p:txBody>
          <a:bodyPr>
            <a:normAutofit/>
          </a:bodyPr>
          <a:lstStyle/>
          <a:p>
            <a:r>
              <a:rPr lang="es-PA" dirty="0" smtClean="0"/>
              <a:t>Nacimiento de la IA 1956</a:t>
            </a:r>
          </a:p>
          <a:p>
            <a:r>
              <a:rPr lang="es-PA" dirty="0" smtClean="0"/>
              <a:t>John McCarthy</a:t>
            </a:r>
          </a:p>
          <a:p>
            <a:pPr lvl="1"/>
            <a:r>
              <a:rPr lang="es-PA" dirty="0" smtClean="0"/>
              <a:t>Convence en traer investigadores a USA</a:t>
            </a:r>
          </a:p>
          <a:p>
            <a:pPr lvl="1"/>
            <a:r>
              <a:rPr lang="es-PA" dirty="0" err="1" smtClean="0"/>
              <a:t>Teoria</a:t>
            </a:r>
            <a:r>
              <a:rPr lang="es-PA" dirty="0" smtClean="0"/>
              <a:t> de </a:t>
            </a:r>
            <a:r>
              <a:rPr lang="es-PA" dirty="0" err="1" smtClean="0"/>
              <a:t>Automatas</a:t>
            </a:r>
            <a:r>
              <a:rPr lang="es-PA" dirty="0" smtClean="0"/>
              <a:t>, Redes Neuronales, Inteligencia</a:t>
            </a:r>
          </a:p>
          <a:p>
            <a:pPr lvl="1"/>
            <a:r>
              <a:rPr lang="es-PA" dirty="0" smtClean="0"/>
              <a:t>Workshop de 10 personas para IA</a:t>
            </a:r>
          </a:p>
          <a:p>
            <a:pPr lvl="1"/>
            <a:endParaRPr lang="es-PA" dirty="0"/>
          </a:p>
          <a:p>
            <a:r>
              <a:rPr lang="es-PA" dirty="0" smtClean="0"/>
              <a:t>Dos investigadores de Carnegie </a:t>
            </a:r>
            <a:r>
              <a:rPr lang="es-PA" dirty="0" err="1" smtClean="0"/>
              <a:t>Tech</a:t>
            </a:r>
            <a:r>
              <a:rPr lang="es-PA" dirty="0" smtClean="0"/>
              <a:t> crearon una máquina</a:t>
            </a:r>
          </a:p>
          <a:p>
            <a:pPr lvl="1"/>
            <a:r>
              <a:rPr lang="es-PA" dirty="0" err="1" smtClean="0"/>
              <a:t>Resolvia</a:t>
            </a:r>
            <a:r>
              <a:rPr lang="es-PA" dirty="0" smtClean="0"/>
              <a:t> un modelo no numérico más fácil que Principia de McCarthy</a:t>
            </a:r>
          </a:p>
        </p:txBody>
      </p:sp>
    </p:spTree>
    <p:extLst>
      <p:ext uri="{BB962C8B-B14F-4D97-AF65-F5344CB8AC3E}">
        <p14:creationId xmlns:p14="http://schemas.microsoft.com/office/powerpoint/2010/main" val="1500777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900267" cy="1400530"/>
          </a:xfrm>
        </p:spPr>
        <p:txBody>
          <a:bodyPr/>
          <a:lstStyle/>
          <a:p>
            <a:r>
              <a:rPr lang="es-PA" dirty="0" smtClean="0"/>
              <a:t>Inteligencia Artificial – Historia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778924"/>
            <a:ext cx="11642271" cy="4850476"/>
          </a:xfrm>
        </p:spPr>
        <p:txBody>
          <a:bodyPr>
            <a:normAutofit lnSpcReduction="10000"/>
          </a:bodyPr>
          <a:lstStyle/>
          <a:p>
            <a:r>
              <a:rPr lang="es-PA" dirty="0" smtClean="0"/>
              <a:t>Grandes expectativas a entusiasmo temprano 1952 – 1969</a:t>
            </a:r>
          </a:p>
          <a:p>
            <a:pPr lvl="1"/>
            <a:r>
              <a:rPr lang="es-PA" dirty="0" smtClean="0"/>
              <a:t>Las computadoras solo hacían aritmética</a:t>
            </a:r>
          </a:p>
          <a:p>
            <a:pPr lvl="2"/>
            <a:r>
              <a:rPr lang="es-PA" dirty="0" smtClean="0"/>
              <a:t>No resolvían un problema</a:t>
            </a:r>
          </a:p>
          <a:p>
            <a:pPr lvl="2"/>
            <a:r>
              <a:rPr lang="es-PA" dirty="0" smtClean="0"/>
              <a:t>El simple hecho de hacer ‘X’ (Alan Turing)</a:t>
            </a:r>
          </a:p>
          <a:p>
            <a:pPr lvl="1"/>
            <a:r>
              <a:rPr lang="es-PA" dirty="0" smtClean="0"/>
              <a:t>Solucionador de Problemas Generales de </a:t>
            </a:r>
            <a:r>
              <a:rPr lang="es-PA" dirty="0" err="1" smtClean="0"/>
              <a:t>Newell</a:t>
            </a:r>
            <a:r>
              <a:rPr lang="es-PA" dirty="0" smtClean="0"/>
              <a:t> &amp; Simmons</a:t>
            </a:r>
          </a:p>
          <a:p>
            <a:pPr lvl="2"/>
            <a:r>
              <a:rPr lang="es-PA" dirty="0" smtClean="0"/>
              <a:t>Primer programa en pensar humanamente</a:t>
            </a:r>
          </a:p>
          <a:p>
            <a:pPr lvl="2"/>
            <a:r>
              <a:rPr lang="es-PA" dirty="0" smtClean="0"/>
              <a:t>Sistema Simbólico Físico:  cualquier sistema inteligente usa datos y símbolos</a:t>
            </a:r>
          </a:p>
          <a:p>
            <a:pPr lvl="1"/>
            <a:r>
              <a:rPr lang="es-PA" dirty="0" smtClean="0"/>
              <a:t>Solucionador de Problemas Geométricos de Nathaniel Rochester</a:t>
            </a:r>
          </a:p>
          <a:p>
            <a:pPr lvl="1"/>
            <a:r>
              <a:rPr lang="es-PA" dirty="0" smtClean="0"/>
              <a:t>Arthur Samuel</a:t>
            </a:r>
          </a:p>
          <a:p>
            <a:pPr lvl="2"/>
            <a:r>
              <a:rPr lang="es-PA" dirty="0" smtClean="0"/>
              <a:t>IA para Damas</a:t>
            </a:r>
          </a:p>
          <a:p>
            <a:pPr lvl="2"/>
            <a:r>
              <a:rPr lang="es-PA" dirty="0" smtClean="0"/>
              <a:t>Creador de </a:t>
            </a:r>
            <a:r>
              <a:rPr lang="es-PA" dirty="0" err="1" smtClean="0"/>
              <a:t>Lisp</a:t>
            </a:r>
            <a:endParaRPr lang="es-PA" dirty="0" smtClean="0"/>
          </a:p>
          <a:p>
            <a:pPr lvl="1"/>
            <a:r>
              <a:rPr lang="es-PA" dirty="0" smtClean="0"/>
              <a:t>J. McCarthy 1958, 1963</a:t>
            </a:r>
          </a:p>
          <a:p>
            <a:pPr lvl="2"/>
            <a:r>
              <a:rPr lang="es-PA" dirty="0" err="1" smtClean="0"/>
              <a:t>Paper</a:t>
            </a:r>
            <a:r>
              <a:rPr lang="es-PA" dirty="0" smtClean="0"/>
              <a:t> para solución de problemas por experiencia previa</a:t>
            </a:r>
            <a:endParaRPr lang="es-PA" dirty="0"/>
          </a:p>
          <a:p>
            <a:endParaRPr lang="es-PA" dirty="0" smtClean="0"/>
          </a:p>
        </p:txBody>
      </p:sp>
      <p:pic>
        <p:nvPicPr>
          <p:cNvPr id="1026" name="Picture 2" descr="Image result for Lis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3848" y="4015194"/>
            <a:ext cx="2947652" cy="2498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4090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900267" cy="1400530"/>
          </a:xfrm>
        </p:spPr>
        <p:txBody>
          <a:bodyPr/>
          <a:lstStyle/>
          <a:p>
            <a:r>
              <a:rPr lang="es-PA" dirty="0" smtClean="0"/>
              <a:t>Inteligencia Artificial – Historia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778924"/>
            <a:ext cx="11642271" cy="4850476"/>
          </a:xfrm>
        </p:spPr>
        <p:txBody>
          <a:bodyPr>
            <a:normAutofit fontScale="92500" lnSpcReduction="20000"/>
          </a:bodyPr>
          <a:lstStyle/>
          <a:p>
            <a:r>
              <a:rPr lang="es-PA" dirty="0" err="1" smtClean="0"/>
              <a:t>Minsky</a:t>
            </a:r>
            <a:r>
              <a:rPr lang="es-PA" dirty="0" smtClean="0"/>
              <a:t> (MIT), trabajo en robótica</a:t>
            </a:r>
          </a:p>
          <a:p>
            <a:pPr lvl="1"/>
            <a:r>
              <a:rPr lang="es-PA" dirty="0" err="1" smtClean="0"/>
              <a:t>Micromundos</a:t>
            </a:r>
            <a:endParaRPr lang="es-PA" dirty="0" smtClean="0"/>
          </a:p>
          <a:p>
            <a:pPr lvl="1"/>
            <a:r>
              <a:rPr lang="es-PA" dirty="0" smtClean="0"/>
              <a:t>James </a:t>
            </a:r>
            <a:r>
              <a:rPr lang="es-PA" dirty="0" err="1" smtClean="0"/>
              <a:t>Slagle</a:t>
            </a:r>
            <a:r>
              <a:rPr lang="es-PA" dirty="0" smtClean="0"/>
              <a:t> 1963, programa SAINT</a:t>
            </a:r>
          </a:p>
          <a:p>
            <a:pPr lvl="2"/>
            <a:r>
              <a:rPr lang="es-PA" dirty="0" smtClean="0"/>
              <a:t>Resuelve problemas de calculo</a:t>
            </a:r>
          </a:p>
          <a:p>
            <a:pPr lvl="1"/>
            <a:r>
              <a:rPr lang="es-PA" dirty="0" smtClean="0"/>
              <a:t>Tom Evans 1968, programa ANALOGY</a:t>
            </a:r>
          </a:p>
          <a:p>
            <a:pPr lvl="2"/>
            <a:r>
              <a:rPr lang="es-PA" dirty="0" smtClean="0"/>
              <a:t>Problemas de pruebas de IQ</a:t>
            </a:r>
          </a:p>
          <a:p>
            <a:pPr lvl="1"/>
            <a:r>
              <a:rPr lang="es-PA" dirty="0" smtClean="0"/>
              <a:t>Daniel </a:t>
            </a:r>
            <a:r>
              <a:rPr lang="es-PA" dirty="0" err="1" smtClean="0"/>
              <a:t>Bobrow</a:t>
            </a:r>
            <a:r>
              <a:rPr lang="es-PA" dirty="0"/>
              <a:t> </a:t>
            </a:r>
            <a:r>
              <a:rPr lang="es-PA" dirty="0" smtClean="0"/>
              <a:t>1967, programa STUDENT</a:t>
            </a:r>
          </a:p>
          <a:p>
            <a:pPr lvl="2"/>
            <a:r>
              <a:rPr lang="es-PA" dirty="0" smtClean="0"/>
              <a:t>Problemas triviales de análisis</a:t>
            </a:r>
          </a:p>
          <a:p>
            <a:pPr lvl="2"/>
            <a:endParaRPr lang="es-PA" dirty="0"/>
          </a:p>
          <a:p>
            <a:r>
              <a:rPr lang="es-PA" dirty="0" err="1" smtClean="0"/>
              <a:t>Micromundo</a:t>
            </a:r>
            <a:r>
              <a:rPr lang="es-PA" dirty="0" smtClean="0"/>
              <a:t> de Bloques</a:t>
            </a:r>
          </a:p>
          <a:p>
            <a:pPr lvl="1"/>
            <a:r>
              <a:rPr lang="es-PA" dirty="0" smtClean="0"/>
              <a:t>En </a:t>
            </a:r>
            <a:r>
              <a:rPr lang="es-PA" dirty="0" err="1" smtClean="0"/>
              <a:t>robotica</a:t>
            </a:r>
            <a:r>
              <a:rPr lang="es-PA" dirty="0" smtClean="0"/>
              <a:t>, ordenar en una manera</a:t>
            </a:r>
          </a:p>
          <a:p>
            <a:pPr lvl="1"/>
            <a:r>
              <a:rPr lang="es-PA" dirty="0" smtClean="0"/>
              <a:t>Problema de </a:t>
            </a:r>
            <a:r>
              <a:rPr lang="es-PA" dirty="0" err="1" smtClean="0"/>
              <a:t>Vision</a:t>
            </a:r>
            <a:endParaRPr lang="es-PA" dirty="0" smtClean="0"/>
          </a:p>
          <a:p>
            <a:r>
              <a:rPr lang="es-PA" dirty="0"/>
              <a:t>Frank </a:t>
            </a:r>
            <a:r>
              <a:rPr lang="es-PA" dirty="0" err="1"/>
              <a:t>Rosenblatt</a:t>
            </a:r>
            <a:r>
              <a:rPr lang="es-PA" dirty="0"/>
              <a:t> 1962</a:t>
            </a:r>
          </a:p>
          <a:p>
            <a:pPr lvl="1"/>
            <a:r>
              <a:rPr lang="es-PA" dirty="0"/>
              <a:t>Mejoró el </a:t>
            </a:r>
            <a:r>
              <a:rPr lang="es-PA" dirty="0" err="1"/>
              <a:t>Perceptron</a:t>
            </a:r>
            <a:endParaRPr lang="es-PA" dirty="0"/>
          </a:p>
          <a:p>
            <a:endParaRPr lang="es-PA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4203" y="1152983"/>
            <a:ext cx="5972175" cy="3552825"/>
          </a:xfrm>
          <a:prstGeom prst="rect">
            <a:avLst/>
          </a:prstGeom>
        </p:spPr>
      </p:pic>
      <p:pic>
        <p:nvPicPr>
          <p:cNvPr id="6" name="Picture 2" descr="Image result for perceptr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4203" y="4752498"/>
            <a:ext cx="3363209" cy="1830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9914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900267" cy="1400530"/>
          </a:xfrm>
        </p:spPr>
        <p:txBody>
          <a:bodyPr/>
          <a:lstStyle/>
          <a:p>
            <a:r>
              <a:rPr lang="es-PA" dirty="0" smtClean="0"/>
              <a:t>Inteligencia Artificial – Historia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778924"/>
            <a:ext cx="11642271" cy="4850476"/>
          </a:xfrm>
        </p:spPr>
        <p:txBody>
          <a:bodyPr>
            <a:normAutofit lnSpcReduction="10000"/>
          </a:bodyPr>
          <a:lstStyle/>
          <a:p>
            <a:r>
              <a:rPr lang="es-PA" dirty="0" smtClean="0"/>
              <a:t>Una dosis de Realidad 1966-1973</a:t>
            </a:r>
          </a:p>
          <a:p>
            <a:r>
              <a:rPr lang="es-PA" dirty="0" err="1" smtClean="0"/>
              <a:t>Simons</a:t>
            </a:r>
            <a:endParaRPr lang="es-PA" dirty="0" smtClean="0"/>
          </a:p>
          <a:p>
            <a:pPr lvl="1"/>
            <a:r>
              <a:rPr lang="es-PA" dirty="0" smtClean="0"/>
              <a:t>Predijo a 10 años que la IA sería </a:t>
            </a:r>
            <a:r>
              <a:rPr lang="es-PA" dirty="0" err="1" smtClean="0"/>
              <a:t>campion</a:t>
            </a:r>
            <a:r>
              <a:rPr lang="es-PA" dirty="0" smtClean="0"/>
              <a:t> de Ajedrez</a:t>
            </a:r>
          </a:p>
          <a:p>
            <a:pPr lvl="1"/>
            <a:r>
              <a:rPr lang="es-PA" dirty="0" smtClean="0"/>
              <a:t>Se </a:t>
            </a:r>
            <a:r>
              <a:rPr lang="es-PA" dirty="0" err="1" smtClean="0"/>
              <a:t>cumplio</a:t>
            </a:r>
            <a:r>
              <a:rPr lang="es-PA" dirty="0" smtClean="0"/>
              <a:t> a los 40 años</a:t>
            </a:r>
          </a:p>
          <a:p>
            <a:pPr lvl="1"/>
            <a:r>
              <a:rPr lang="es-PA" dirty="0" smtClean="0"/>
              <a:t>Los sistemas de IA fallaban grandemente fuera de su campo</a:t>
            </a:r>
          </a:p>
          <a:p>
            <a:r>
              <a:rPr lang="es-PA" dirty="0" smtClean="0"/>
              <a:t>Dificultad de los sistemas de IA de la época</a:t>
            </a:r>
          </a:p>
          <a:p>
            <a:pPr lvl="1"/>
            <a:r>
              <a:rPr lang="es-PA" dirty="0" smtClean="0"/>
              <a:t>Los sistemas no conocían nada en materia</a:t>
            </a:r>
          </a:p>
          <a:p>
            <a:pPr lvl="1"/>
            <a:r>
              <a:rPr lang="es-PA" dirty="0" smtClean="0"/>
              <a:t>La incapacidad de mutar entre problemas</a:t>
            </a:r>
          </a:p>
          <a:p>
            <a:r>
              <a:rPr lang="es-PA" dirty="0" smtClean="0"/>
              <a:t>El primer intento serio</a:t>
            </a:r>
          </a:p>
          <a:p>
            <a:pPr lvl="1"/>
            <a:r>
              <a:rPr lang="es-PA" dirty="0" smtClean="0"/>
              <a:t>Traducción de </a:t>
            </a:r>
            <a:r>
              <a:rPr lang="es-PA" dirty="0" err="1" smtClean="0"/>
              <a:t>papers</a:t>
            </a:r>
            <a:r>
              <a:rPr lang="es-PA" dirty="0" smtClean="0"/>
              <a:t> Ruso-Inglés</a:t>
            </a:r>
          </a:p>
          <a:p>
            <a:pPr lvl="1"/>
            <a:r>
              <a:rPr lang="es-PA" dirty="0" smtClean="0"/>
              <a:t>Lanzamiento </a:t>
            </a:r>
            <a:r>
              <a:rPr lang="es-PA" dirty="0" err="1" smtClean="0"/>
              <a:t>Sputnik</a:t>
            </a:r>
            <a:endParaRPr lang="es-PA" dirty="0" smtClean="0"/>
          </a:p>
          <a:p>
            <a:pPr lvl="1"/>
            <a:r>
              <a:rPr lang="es-PA" dirty="0" smtClean="0"/>
              <a:t>Fallido (XXXXXX)</a:t>
            </a:r>
          </a:p>
        </p:txBody>
      </p:sp>
    </p:spTree>
    <p:extLst>
      <p:ext uri="{BB962C8B-B14F-4D97-AF65-F5344CB8AC3E}">
        <p14:creationId xmlns:p14="http://schemas.microsoft.com/office/powerpoint/2010/main" val="2747656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900267" cy="1400530"/>
          </a:xfrm>
        </p:spPr>
        <p:txBody>
          <a:bodyPr/>
          <a:lstStyle/>
          <a:p>
            <a:r>
              <a:rPr lang="es-PA" dirty="0" smtClean="0"/>
              <a:t>Inteligencia Artificial – Historia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778924"/>
            <a:ext cx="11642271" cy="4850476"/>
          </a:xfrm>
        </p:spPr>
        <p:txBody>
          <a:bodyPr>
            <a:normAutofit/>
          </a:bodyPr>
          <a:lstStyle/>
          <a:p>
            <a:r>
              <a:rPr lang="es-PA" dirty="0" smtClean="0"/>
              <a:t>Evolución de máquina</a:t>
            </a:r>
            <a:r>
              <a:rPr lang="es-PA" dirty="0"/>
              <a:t> </a:t>
            </a:r>
            <a:r>
              <a:rPr lang="es-PA" dirty="0" smtClean="0"/>
              <a:t>/ Algoritmos genéticos</a:t>
            </a:r>
          </a:p>
          <a:p>
            <a:pPr lvl="1"/>
            <a:r>
              <a:rPr lang="es-PA" dirty="0" smtClean="0"/>
              <a:t>Pequeñas mutaciones de programas</a:t>
            </a:r>
          </a:p>
          <a:p>
            <a:pPr lvl="1"/>
            <a:r>
              <a:rPr lang="es-PA" dirty="0" smtClean="0"/>
              <a:t>Podría generalizar nuevos conceptos</a:t>
            </a:r>
          </a:p>
          <a:p>
            <a:pPr lvl="1"/>
            <a:r>
              <a:rPr lang="es-PA" dirty="0" smtClean="0"/>
              <a:t>Fallo (XXXX)</a:t>
            </a:r>
          </a:p>
          <a:p>
            <a:r>
              <a:rPr lang="es-PA" dirty="0" smtClean="0"/>
              <a:t>Los fallos llevaron a detener las investigaciones</a:t>
            </a:r>
          </a:p>
          <a:p>
            <a:r>
              <a:rPr lang="es-PA" dirty="0" smtClean="0"/>
              <a:t>Tercera limitación</a:t>
            </a:r>
          </a:p>
          <a:p>
            <a:pPr lvl="1"/>
            <a:r>
              <a:rPr lang="es-PA" dirty="0" smtClean="0"/>
              <a:t>Las redes neuronales no podían representar grandes cambios a entradas</a:t>
            </a:r>
          </a:p>
          <a:p>
            <a:pPr lvl="1"/>
            <a:r>
              <a:rPr lang="es-PA" dirty="0" smtClean="0"/>
              <a:t>Sin embargo llevo a investigación</a:t>
            </a:r>
          </a:p>
          <a:p>
            <a:pPr lvl="1"/>
            <a:r>
              <a:rPr lang="es-PA" dirty="0" smtClean="0"/>
              <a:t>Algoritmo de “back-</a:t>
            </a:r>
            <a:r>
              <a:rPr lang="es-PA" dirty="0" err="1" smtClean="0"/>
              <a:t>propagation</a:t>
            </a:r>
            <a:r>
              <a:rPr lang="es-PA" dirty="0" smtClean="0"/>
              <a:t>” llevo interés</a:t>
            </a:r>
          </a:p>
          <a:p>
            <a:pPr lvl="2"/>
            <a:r>
              <a:rPr lang="es-PA" dirty="0" smtClean="0"/>
              <a:t>Anteriormente descubierto por </a:t>
            </a:r>
            <a:r>
              <a:rPr lang="es-PA" dirty="0" err="1" smtClean="0"/>
              <a:t>Bryson</a:t>
            </a:r>
            <a:r>
              <a:rPr lang="es-PA" dirty="0" smtClean="0"/>
              <a:t> y Ho</a:t>
            </a:r>
          </a:p>
          <a:p>
            <a:pPr lvl="1"/>
            <a:endParaRPr lang="es-PA" dirty="0" smtClean="0"/>
          </a:p>
        </p:txBody>
      </p:sp>
      <p:pic>
        <p:nvPicPr>
          <p:cNvPr id="4098" name="Picture 2" descr="Image result for backpropagation algorith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1408" y="1454040"/>
            <a:ext cx="5240092" cy="2787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0504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900267" cy="1400530"/>
          </a:xfrm>
        </p:spPr>
        <p:txBody>
          <a:bodyPr/>
          <a:lstStyle/>
          <a:p>
            <a:r>
              <a:rPr lang="es-PA" dirty="0" smtClean="0"/>
              <a:t>Inteligencia Artificial – Historia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454040"/>
            <a:ext cx="11642271" cy="5175360"/>
          </a:xfrm>
        </p:spPr>
        <p:txBody>
          <a:bodyPr>
            <a:normAutofit fontScale="92500" lnSpcReduction="10000"/>
          </a:bodyPr>
          <a:lstStyle/>
          <a:p>
            <a:r>
              <a:rPr lang="es-PA" dirty="0" smtClean="0"/>
              <a:t>Sistemas basados en conocimiento 1969-1979</a:t>
            </a:r>
          </a:p>
          <a:p>
            <a:pPr lvl="1"/>
            <a:r>
              <a:rPr lang="es-PA" dirty="0" smtClean="0"/>
              <a:t>Métodos débiles (métodos anteriores)</a:t>
            </a:r>
          </a:p>
          <a:p>
            <a:pPr lvl="2"/>
            <a:r>
              <a:rPr lang="es-PA" dirty="0" smtClean="0"/>
              <a:t>No escalan a mayores problemas</a:t>
            </a:r>
          </a:p>
          <a:p>
            <a:pPr lvl="1"/>
            <a:r>
              <a:rPr lang="es-PA" dirty="0" smtClean="0"/>
              <a:t>Programa DENDRAL </a:t>
            </a:r>
          </a:p>
          <a:p>
            <a:pPr lvl="2"/>
            <a:r>
              <a:rPr lang="es-PA" dirty="0" smtClean="0"/>
              <a:t>Estructura molecular a base de espectrometría</a:t>
            </a:r>
          </a:p>
          <a:p>
            <a:pPr lvl="2"/>
            <a:r>
              <a:rPr lang="es-PA" dirty="0" smtClean="0"/>
              <a:t>Entrada = C6H13NO2 y masa</a:t>
            </a:r>
          </a:p>
          <a:p>
            <a:r>
              <a:rPr lang="es-PA" dirty="0" smtClean="0"/>
              <a:t>Sistemas Expertos</a:t>
            </a:r>
          </a:p>
          <a:p>
            <a:pPr lvl="1"/>
            <a:r>
              <a:rPr lang="es-PA" dirty="0" smtClean="0"/>
              <a:t>Proyecto de Programa Heurístico</a:t>
            </a:r>
          </a:p>
          <a:p>
            <a:pPr lvl="1"/>
            <a:r>
              <a:rPr lang="es-PA" dirty="0" err="1" smtClean="0"/>
              <a:t>Feigenbaum</a:t>
            </a:r>
            <a:r>
              <a:rPr lang="es-PA" dirty="0" smtClean="0"/>
              <a:t>, Buchanan</a:t>
            </a:r>
          </a:p>
          <a:p>
            <a:pPr lvl="2"/>
            <a:r>
              <a:rPr lang="es-PA" dirty="0"/>
              <a:t>Diagnóstico </a:t>
            </a:r>
            <a:r>
              <a:rPr lang="es-PA" dirty="0" smtClean="0"/>
              <a:t>Médico</a:t>
            </a:r>
          </a:p>
          <a:p>
            <a:pPr lvl="2"/>
            <a:r>
              <a:rPr lang="es-PA" dirty="0" smtClean="0"/>
              <a:t>MYCIN (infecciones sanguíneas)</a:t>
            </a:r>
          </a:p>
          <a:p>
            <a:pPr lvl="1"/>
            <a:r>
              <a:rPr lang="es-PA" dirty="0" smtClean="0"/>
              <a:t>Roger </a:t>
            </a:r>
            <a:r>
              <a:rPr lang="es-PA" dirty="0" err="1" smtClean="0"/>
              <a:t>Schank</a:t>
            </a:r>
            <a:r>
              <a:rPr lang="es-PA" dirty="0" smtClean="0"/>
              <a:t>, </a:t>
            </a:r>
            <a:r>
              <a:rPr lang="es-PA" dirty="0" err="1" smtClean="0"/>
              <a:t>Riesbeck</a:t>
            </a:r>
            <a:endParaRPr lang="es-PA" dirty="0" smtClean="0"/>
          </a:p>
          <a:p>
            <a:pPr lvl="2"/>
            <a:r>
              <a:rPr lang="es-PA" dirty="0" smtClean="0"/>
              <a:t>Aprendizaje de lenguaje</a:t>
            </a:r>
          </a:p>
          <a:p>
            <a:pPr lvl="2"/>
            <a:r>
              <a:rPr lang="es-PA" dirty="0" smtClean="0"/>
              <a:t>Menos énfasis de lenguaje y más en razonamiento</a:t>
            </a:r>
          </a:p>
          <a:p>
            <a:pPr lvl="3"/>
            <a:r>
              <a:rPr lang="es-PA" dirty="0" smtClean="0"/>
              <a:t>Lenguaje </a:t>
            </a:r>
            <a:r>
              <a:rPr lang="es-PA" dirty="0" err="1" smtClean="0"/>
              <a:t>Prolog</a:t>
            </a:r>
            <a:endParaRPr lang="es-PA" dirty="0" smtClean="0"/>
          </a:p>
        </p:txBody>
      </p:sp>
      <p:pic>
        <p:nvPicPr>
          <p:cNvPr id="5122" name="Picture 2" descr="Image result for DENDRAL PROGRA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3837" y="1303832"/>
            <a:ext cx="3106982" cy="2402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Image result for medical diagnosis expert syste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3837" y="3980143"/>
            <a:ext cx="3048000" cy="227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3464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900267" cy="1400530"/>
          </a:xfrm>
        </p:spPr>
        <p:txBody>
          <a:bodyPr/>
          <a:lstStyle/>
          <a:p>
            <a:r>
              <a:rPr lang="es-PA" dirty="0" smtClean="0"/>
              <a:t>Inteligencia Artificial – Historia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454040"/>
            <a:ext cx="11642271" cy="5175360"/>
          </a:xfrm>
        </p:spPr>
        <p:txBody>
          <a:bodyPr>
            <a:normAutofit/>
          </a:bodyPr>
          <a:lstStyle/>
          <a:p>
            <a:r>
              <a:rPr lang="es-PA" dirty="0" smtClean="0"/>
              <a:t>IA se </a:t>
            </a:r>
            <a:r>
              <a:rPr lang="es-PA" dirty="0" err="1" smtClean="0"/>
              <a:t>transofma</a:t>
            </a:r>
            <a:r>
              <a:rPr lang="es-PA" dirty="0" smtClean="0"/>
              <a:t> en industria 1980-presente</a:t>
            </a:r>
          </a:p>
          <a:p>
            <a:pPr lvl="1"/>
            <a:r>
              <a:rPr lang="es-PA" dirty="0" smtClean="0"/>
              <a:t>Primer sistema comercial experto</a:t>
            </a:r>
          </a:p>
          <a:p>
            <a:pPr lvl="2"/>
            <a:r>
              <a:rPr lang="es-PA" dirty="0" smtClean="0"/>
              <a:t>Configuraba pedidos de comptuadoras,1986</a:t>
            </a:r>
          </a:p>
          <a:p>
            <a:pPr lvl="2"/>
            <a:r>
              <a:rPr lang="es-PA" dirty="0" smtClean="0"/>
              <a:t>Salva costos de 40M/año</a:t>
            </a:r>
          </a:p>
          <a:p>
            <a:pPr lvl="1"/>
            <a:r>
              <a:rPr lang="es-PA" dirty="0" smtClean="0"/>
              <a:t>Sistema basado en </a:t>
            </a:r>
            <a:r>
              <a:rPr lang="es-PA" dirty="0" err="1" smtClean="0"/>
              <a:t>Prolog</a:t>
            </a:r>
            <a:endParaRPr lang="es-PA" dirty="0" smtClean="0"/>
          </a:p>
          <a:p>
            <a:pPr lvl="2"/>
            <a:r>
              <a:rPr lang="es-PA" dirty="0" smtClean="0"/>
              <a:t>Plan de 10 años de desarrollo</a:t>
            </a:r>
          </a:p>
          <a:p>
            <a:pPr lvl="2"/>
            <a:r>
              <a:rPr lang="es-PA" dirty="0" smtClean="0"/>
              <a:t>En UK fue reanudada la investigación de IA</a:t>
            </a:r>
          </a:p>
          <a:p>
            <a:r>
              <a:rPr lang="es-PA" dirty="0" err="1" smtClean="0"/>
              <a:t>Despues</a:t>
            </a:r>
            <a:r>
              <a:rPr lang="es-PA" dirty="0" smtClean="0"/>
              <a:t> de tanta inversión en</a:t>
            </a:r>
            <a:r>
              <a:rPr lang="es-PA" dirty="0"/>
              <a:t> </a:t>
            </a:r>
            <a:r>
              <a:rPr lang="es-PA" dirty="0" smtClean="0"/>
              <a:t>robótica, visión y demás</a:t>
            </a:r>
          </a:p>
          <a:p>
            <a:pPr lvl="1"/>
            <a:r>
              <a:rPr lang="es-PA" dirty="0" smtClean="0"/>
              <a:t>Invierno de la IA (AI Winter)</a:t>
            </a:r>
          </a:p>
          <a:p>
            <a:pPr lvl="1"/>
            <a:r>
              <a:rPr lang="es-PA" dirty="0" smtClean="0"/>
              <a:t>Debido a la extravagancia de aplicaciones</a:t>
            </a:r>
          </a:p>
        </p:txBody>
      </p:sp>
    </p:spTree>
    <p:extLst>
      <p:ext uri="{BB962C8B-B14F-4D97-AF65-F5344CB8AC3E}">
        <p14:creationId xmlns:p14="http://schemas.microsoft.com/office/powerpoint/2010/main" val="2297486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900267" cy="1400530"/>
          </a:xfrm>
        </p:spPr>
        <p:txBody>
          <a:bodyPr/>
          <a:lstStyle/>
          <a:p>
            <a:r>
              <a:rPr lang="es-PA" dirty="0" smtClean="0"/>
              <a:t>Inteligencia Artificial – Historia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454040"/>
            <a:ext cx="11642271" cy="5175360"/>
          </a:xfrm>
        </p:spPr>
        <p:txBody>
          <a:bodyPr>
            <a:normAutofit/>
          </a:bodyPr>
          <a:lstStyle/>
          <a:p>
            <a:r>
              <a:rPr lang="es-PA" dirty="0" smtClean="0"/>
              <a:t>Retorno de las redes neuronales 1986-presente</a:t>
            </a:r>
          </a:p>
          <a:p>
            <a:pPr lvl="1"/>
            <a:r>
              <a:rPr lang="es-PA" dirty="0" smtClean="0"/>
              <a:t>Algoritmo de “back-</a:t>
            </a:r>
            <a:r>
              <a:rPr lang="es-PA" dirty="0" err="1" smtClean="0"/>
              <a:t>propagation</a:t>
            </a:r>
            <a:r>
              <a:rPr lang="es-PA" dirty="0" smtClean="0"/>
              <a:t>” mediados 80s</a:t>
            </a:r>
          </a:p>
          <a:p>
            <a:pPr lvl="2"/>
            <a:r>
              <a:rPr lang="es-PA" dirty="0" smtClean="0"/>
              <a:t>Primeros: </a:t>
            </a:r>
            <a:r>
              <a:rPr lang="es-PA" dirty="0" err="1" smtClean="0"/>
              <a:t>Bryson</a:t>
            </a:r>
            <a:r>
              <a:rPr lang="es-PA" dirty="0" smtClean="0"/>
              <a:t> y Ho</a:t>
            </a:r>
          </a:p>
          <a:p>
            <a:pPr lvl="1"/>
            <a:r>
              <a:rPr lang="es-PA" dirty="0" smtClean="0"/>
              <a:t>Promueven la teoría </a:t>
            </a:r>
            <a:r>
              <a:rPr lang="es-PA" dirty="0" err="1" smtClean="0"/>
              <a:t>logisiste</a:t>
            </a:r>
            <a:r>
              <a:rPr lang="es-PA" dirty="0" smtClean="0"/>
              <a:t> de </a:t>
            </a:r>
            <a:r>
              <a:rPr lang="es-PA" dirty="0" err="1" smtClean="0"/>
              <a:t>Newell</a:t>
            </a:r>
            <a:r>
              <a:rPr lang="es-PA" dirty="0" smtClean="0"/>
              <a:t> y </a:t>
            </a:r>
            <a:r>
              <a:rPr lang="es-PA" dirty="0" err="1" smtClean="0"/>
              <a:t>Simons</a:t>
            </a:r>
            <a:endParaRPr lang="es-PA" dirty="0" smtClean="0"/>
          </a:p>
          <a:p>
            <a:pPr lvl="1"/>
            <a:r>
              <a:rPr lang="es-PA" dirty="0" smtClean="0"/>
              <a:t>Conexionismo y aproximación simbólica</a:t>
            </a:r>
          </a:p>
          <a:p>
            <a:pPr lvl="1"/>
            <a:endParaRPr lang="es-PA" dirty="0"/>
          </a:p>
          <a:p>
            <a:pPr lvl="1"/>
            <a:r>
              <a:rPr lang="es-PA" dirty="0" smtClean="0"/>
              <a:t>Los nuevos sistemas mezclan</a:t>
            </a:r>
          </a:p>
          <a:p>
            <a:pPr lvl="2"/>
            <a:r>
              <a:rPr lang="es-PA" dirty="0" smtClean="0"/>
              <a:t>Ciencias cognitivas</a:t>
            </a:r>
          </a:p>
          <a:p>
            <a:pPr lvl="2"/>
            <a:r>
              <a:rPr lang="es-PA" dirty="0" smtClean="0"/>
              <a:t>Redes neuronales modernas</a:t>
            </a:r>
          </a:p>
          <a:p>
            <a:pPr lvl="2"/>
            <a:r>
              <a:rPr lang="es-PA" dirty="0" smtClean="0"/>
              <a:t>Algoritmos</a:t>
            </a:r>
          </a:p>
          <a:p>
            <a:pPr lvl="2"/>
            <a:r>
              <a:rPr lang="es-PA" dirty="0" smtClean="0"/>
              <a:t>Propiedades matemáticas</a:t>
            </a:r>
          </a:p>
        </p:txBody>
      </p:sp>
    </p:spTree>
    <p:extLst>
      <p:ext uri="{BB962C8B-B14F-4D97-AF65-F5344CB8AC3E}">
        <p14:creationId xmlns:p14="http://schemas.microsoft.com/office/powerpoint/2010/main" val="2692239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Reglas</a:t>
            </a:r>
            <a:r>
              <a:rPr lang="en-US" dirty="0" smtClean="0"/>
              <a:t> del </a:t>
            </a:r>
            <a:r>
              <a:rPr lang="en-US" dirty="0" err="1" smtClean="0"/>
              <a:t>Curso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301262"/>
            <a:ext cx="8946541" cy="4947138"/>
          </a:xfrm>
        </p:spPr>
        <p:txBody>
          <a:bodyPr>
            <a:normAutofit/>
          </a:bodyPr>
          <a:lstStyle/>
          <a:p>
            <a:r>
              <a:rPr lang="en-US" dirty="0"/>
              <a:t>No hay </a:t>
            </a:r>
            <a:r>
              <a:rPr lang="en-US" dirty="0" err="1"/>
              <a:t>medianas</a:t>
            </a:r>
            <a:endParaRPr lang="en-US" dirty="0"/>
          </a:p>
          <a:p>
            <a:r>
              <a:rPr lang="en-US" dirty="0"/>
              <a:t>No hay </a:t>
            </a:r>
            <a:r>
              <a:rPr lang="en-US" dirty="0" err="1"/>
              <a:t>trabajos</a:t>
            </a:r>
            <a:r>
              <a:rPr lang="en-US" dirty="0"/>
              <a:t> extra para </a:t>
            </a:r>
            <a:r>
              <a:rPr lang="en-US" dirty="0" err="1"/>
              <a:t>mejora</a:t>
            </a:r>
            <a:r>
              <a:rPr lang="en-US" dirty="0"/>
              <a:t> de nota</a:t>
            </a:r>
          </a:p>
          <a:p>
            <a:r>
              <a:rPr lang="en-US" dirty="0"/>
              <a:t>No </a:t>
            </a:r>
            <a:r>
              <a:rPr lang="en-US" dirty="0" smtClean="0"/>
              <a:t>se </a:t>
            </a:r>
            <a:r>
              <a:rPr lang="en-US" dirty="0" err="1" smtClean="0"/>
              <a:t>pueden</a:t>
            </a:r>
            <a:r>
              <a:rPr lang="en-US" dirty="0" smtClean="0"/>
              <a:t> </a:t>
            </a:r>
            <a:r>
              <a:rPr lang="en-US" dirty="0" err="1" smtClean="0"/>
              <a:t>pedir</a:t>
            </a:r>
            <a:r>
              <a:rPr lang="en-US" dirty="0" smtClean="0"/>
              <a:t> </a:t>
            </a:r>
            <a:r>
              <a:rPr lang="en-US" dirty="0" err="1" smtClean="0"/>
              <a:t>puntos</a:t>
            </a:r>
            <a:r>
              <a:rPr lang="en-US" dirty="0" smtClean="0"/>
              <a:t> </a:t>
            </a:r>
            <a:r>
              <a:rPr lang="en-US" dirty="0" err="1" smtClean="0"/>
              <a:t>adicionales</a:t>
            </a:r>
            <a:r>
              <a:rPr lang="en-US" dirty="0" smtClean="0"/>
              <a:t> al final de la </a:t>
            </a:r>
            <a:r>
              <a:rPr lang="en-US" dirty="0" err="1" smtClean="0"/>
              <a:t>materia</a:t>
            </a:r>
            <a:endParaRPr lang="en-US" dirty="0" smtClean="0"/>
          </a:p>
          <a:p>
            <a:r>
              <a:rPr lang="en-US" dirty="0" smtClean="0"/>
              <a:t>El que </a:t>
            </a:r>
            <a:r>
              <a:rPr lang="en-US" dirty="0" err="1" smtClean="0"/>
              <a:t>quiera</a:t>
            </a:r>
            <a:r>
              <a:rPr lang="en-US" dirty="0" smtClean="0"/>
              <a:t> </a:t>
            </a:r>
            <a:r>
              <a:rPr lang="en-US" dirty="0" err="1" smtClean="0"/>
              <a:t>retirar</a:t>
            </a:r>
            <a:r>
              <a:rPr lang="en-US" dirty="0" smtClean="0"/>
              <a:t> </a:t>
            </a:r>
            <a:r>
              <a:rPr lang="en-US" dirty="0" err="1" smtClean="0"/>
              <a:t>materias</a:t>
            </a:r>
            <a:r>
              <a:rPr lang="en-US" dirty="0" smtClean="0"/>
              <a:t> </a:t>
            </a:r>
            <a:r>
              <a:rPr lang="en-US" dirty="0" err="1" smtClean="0"/>
              <a:t>debe</a:t>
            </a:r>
            <a:r>
              <a:rPr lang="en-US" dirty="0" smtClean="0"/>
              <a:t> </a:t>
            </a:r>
            <a:r>
              <a:rPr lang="en-US" dirty="0" err="1" smtClean="0"/>
              <a:t>decirmelo</a:t>
            </a:r>
            <a:r>
              <a:rPr lang="en-US" dirty="0" smtClean="0"/>
              <a:t> </a:t>
            </a:r>
            <a:r>
              <a:rPr lang="en-US" dirty="0" err="1" smtClean="0"/>
              <a:t>personalmente</a:t>
            </a:r>
            <a:r>
              <a:rPr lang="en-US" dirty="0" smtClean="0"/>
              <a:t>, no </a:t>
            </a:r>
            <a:r>
              <a:rPr lang="en-US" dirty="0" err="1" smtClean="0"/>
              <a:t>por</a:t>
            </a:r>
            <a:r>
              <a:rPr lang="en-US" dirty="0" smtClean="0"/>
              <a:t> un amigo</a:t>
            </a:r>
          </a:p>
          <a:p>
            <a:pPr lvl="1"/>
            <a:r>
              <a:rPr lang="en-US" dirty="0" err="1" smtClean="0"/>
              <a:t>Debe</a:t>
            </a:r>
            <a:r>
              <a:rPr lang="en-US" dirty="0" smtClean="0"/>
              <a:t> </a:t>
            </a:r>
            <a:r>
              <a:rPr lang="en-US" dirty="0" err="1" smtClean="0"/>
              <a:t>venir</a:t>
            </a:r>
            <a:r>
              <a:rPr lang="en-US" dirty="0" smtClean="0"/>
              <a:t> el ultimo </a:t>
            </a:r>
            <a:r>
              <a:rPr lang="en-US" dirty="0" err="1" smtClean="0"/>
              <a:t>dia</a:t>
            </a:r>
            <a:r>
              <a:rPr lang="en-US" dirty="0" smtClean="0"/>
              <a:t> de </a:t>
            </a:r>
            <a:r>
              <a:rPr lang="en-US" dirty="0" err="1" smtClean="0"/>
              <a:t>clases</a:t>
            </a:r>
            <a:r>
              <a:rPr lang="en-US" dirty="0" smtClean="0"/>
              <a:t> a </a:t>
            </a:r>
            <a:r>
              <a:rPr lang="en-US" dirty="0" err="1" smtClean="0"/>
              <a:t>verificar</a:t>
            </a:r>
            <a:r>
              <a:rPr lang="en-US" dirty="0" smtClean="0"/>
              <a:t> antes de </a:t>
            </a:r>
            <a:r>
              <a:rPr lang="en-US" dirty="0" err="1" smtClean="0"/>
              <a:t>enviarse</a:t>
            </a:r>
            <a:r>
              <a:rPr lang="en-US" dirty="0" smtClean="0"/>
              <a:t> las </a:t>
            </a:r>
            <a:r>
              <a:rPr lang="en-US" dirty="0" err="1" smtClean="0"/>
              <a:t>notas</a:t>
            </a:r>
            <a:r>
              <a:rPr lang="en-US" dirty="0" smtClean="0"/>
              <a:t> que se </a:t>
            </a:r>
            <a:r>
              <a:rPr lang="en-US" dirty="0" err="1" smtClean="0"/>
              <a:t>efectuará</a:t>
            </a:r>
            <a:r>
              <a:rPr lang="en-US" dirty="0" smtClean="0"/>
              <a:t> </a:t>
            </a:r>
            <a:r>
              <a:rPr lang="en-US" dirty="0" err="1" smtClean="0"/>
              <a:t>su</a:t>
            </a:r>
            <a:r>
              <a:rPr lang="en-US" dirty="0" smtClean="0"/>
              <a:t> “Sin Nota”</a:t>
            </a:r>
          </a:p>
          <a:p>
            <a:r>
              <a:rPr lang="en-US" dirty="0" err="1" smtClean="0"/>
              <a:t>Puede</a:t>
            </a:r>
            <a:r>
              <a:rPr lang="en-US" dirty="0" smtClean="0"/>
              <a:t> </a:t>
            </a:r>
            <a:r>
              <a:rPr lang="en-US" dirty="0" err="1" smtClean="0"/>
              <a:t>realizar</a:t>
            </a:r>
            <a:r>
              <a:rPr lang="en-US" dirty="0" smtClean="0"/>
              <a:t> </a:t>
            </a:r>
            <a:r>
              <a:rPr lang="en-US" dirty="0" err="1" smtClean="0"/>
              <a:t>reclamos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cualquier</a:t>
            </a:r>
            <a:r>
              <a:rPr lang="en-US" dirty="0" smtClean="0"/>
              <a:t> </a:t>
            </a:r>
            <a:r>
              <a:rPr lang="en-US" dirty="0" err="1" smtClean="0"/>
              <a:t>momento</a:t>
            </a:r>
            <a:r>
              <a:rPr lang="en-US" dirty="0" smtClean="0"/>
              <a:t> </a:t>
            </a:r>
            <a:r>
              <a:rPr lang="en-US" dirty="0" err="1" smtClean="0"/>
              <a:t>si</a:t>
            </a:r>
            <a:r>
              <a:rPr lang="en-US" dirty="0" smtClean="0"/>
              <a:t> hay </a:t>
            </a:r>
            <a:r>
              <a:rPr lang="en-US" dirty="0" err="1" smtClean="0"/>
              <a:t>alguna</a:t>
            </a:r>
            <a:r>
              <a:rPr lang="en-US" dirty="0" smtClean="0"/>
              <a:t> </a:t>
            </a:r>
            <a:r>
              <a:rPr lang="en-US" dirty="0" err="1" smtClean="0"/>
              <a:t>tarea</a:t>
            </a:r>
            <a:r>
              <a:rPr lang="en-US" dirty="0" smtClean="0"/>
              <a:t> o </a:t>
            </a:r>
            <a:r>
              <a:rPr lang="en-US" dirty="0" err="1" smtClean="0"/>
              <a:t>asignación</a:t>
            </a:r>
            <a:r>
              <a:rPr lang="en-US" dirty="0" smtClean="0"/>
              <a:t> que </a:t>
            </a:r>
            <a:r>
              <a:rPr lang="en-US" dirty="0" err="1" smtClean="0"/>
              <a:t>considera</a:t>
            </a:r>
            <a:r>
              <a:rPr lang="en-US" dirty="0" smtClean="0"/>
              <a:t> </a:t>
            </a:r>
            <a:r>
              <a:rPr lang="en-US" dirty="0" err="1" smtClean="0"/>
              <a:t>hubo</a:t>
            </a:r>
            <a:r>
              <a:rPr lang="en-US" dirty="0" smtClean="0"/>
              <a:t> un error</a:t>
            </a:r>
          </a:p>
          <a:p>
            <a:r>
              <a:rPr lang="en-US" dirty="0" smtClean="0"/>
              <a:t>Si </a:t>
            </a:r>
            <a:r>
              <a:rPr lang="en-US" dirty="0" err="1" smtClean="0"/>
              <a:t>observa</a:t>
            </a:r>
            <a:r>
              <a:rPr lang="en-US" dirty="0" smtClean="0"/>
              <a:t> que el </a:t>
            </a:r>
            <a:r>
              <a:rPr lang="en-US" dirty="0" err="1" smtClean="0"/>
              <a:t>reclamo</a:t>
            </a:r>
            <a:r>
              <a:rPr lang="en-US" dirty="0" smtClean="0"/>
              <a:t> </a:t>
            </a:r>
            <a:r>
              <a:rPr lang="en-US" dirty="0" err="1" smtClean="0"/>
              <a:t>debe</a:t>
            </a:r>
            <a:r>
              <a:rPr lang="en-US" dirty="0" smtClean="0"/>
              <a:t> </a:t>
            </a:r>
            <a:r>
              <a:rPr lang="en-US" dirty="0" err="1" smtClean="0"/>
              <a:t>ir</a:t>
            </a:r>
            <a:r>
              <a:rPr lang="en-US" dirty="0" smtClean="0"/>
              <a:t> </a:t>
            </a:r>
            <a:r>
              <a:rPr lang="en-US" dirty="0" err="1" smtClean="0"/>
              <a:t>más</a:t>
            </a:r>
            <a:r>
              <a:rPr lang="en-US" dirty="0" smtClean="0"/>
              <a:t> </a:t>
            </a:r>
            <a:r>
              <a:rPr lang="en-US" dirty="0" err="1" smtClean="0"/>
              <a:t>arriba</a:t>
            </a:r>
            <a:r>
              <a:rPr lang="en-US" dirty="0" smtClean="0"/>
              <a:t>, </a:t>
            </a:r>
            <a:r>
              <a:rPr lang="en-US" dirty="0" err="1" smtClean="0"/>
              <a:t>hable</a:t>
            </a:r>
            <a:r>
              <a:rPr lang="en-US" dirty="0" smtClean="0"/>
              <a:t> con el </a:t>
            </a:r>
            <a:r>
              <a:rPr lang="en-US" dirty="0" err="1" smtClean="0"/>
              <a:t>coordinador</a:t>
            </a:r>
            <a:r>
              <a:rPr lang="en-US" dirty="0" smtClean="0"/>
              <a:t> de Carrera</a:t>
            </a:r>
          </a:p>
          <a:p>
            <a:r>
              <a:rPr lang="en-US" dirty="0" smtClean="0"/>
              <a:t>Al final de la </a:t>
            </a:r>
            <a:r>
              <a:rPr lang="en-US" dirty="0" err="1" smtClean="0"/>
              <a:t>materia</a:t>
            </a:r>
            <a:r>
              <a:rPr lang="en-US" dirty="0" smtClean="0"/>
              <a:t> </a:t>
            </a:r>
            <a:r>
              <a:rPr lang="en-US" dirty="0" err="1" smtClean="0"/>
              <a:t>si</a:t>
            </a:r>
            <a:r>
              <a:rPr lang="en-US" dirty="0" smtClean="0"/>
              <a:t> </a:t>
            </a:r>
            <a:r>
              <a:rPr lang="en-US" dirty="0" err="1" smtClean="0"/>
              <a:t>observa</a:t>
            </a:r>
            <a:r>
              <a:rPr lang="en-US" dirty="0" smtClean="0"/>
              <a:t> </a:t>
            </a:r>
            <a:r>
              <a:rPr lang="en-US" dirty="0" err="1" smtClean="0"/>
              <a:t>alguna</a:t>
            </a:r>
            <a:r>
              <a:rPr lang="en-US" dirty="0" smtClean="0"/>
              <a:t> </a:t>
            </a:r>
            <a:r>
              <a:rPr lang="en-US" dirty="0" err="1" smtClean="0"/>
              <a:t>anormalidad</a:t>
            </a:r>
            <a:r>
              <a:rPr lang="en-US" dirty="0" smtClean="0"/>
              <a:t> </a:t>
            </a:r>
            <a:r>
              <a:rPr lang="en-US" dirty="0" err="1" smtClean="0"/>
              <a:t>puede</a:t>
            </a:r>
            <a:r>
              <a:rPr lang="en-US" dirty="0" smtClean="0"/>
              <a:t> solicitor </a:t>
            </a:r>
            <a:r>
              <a:rPr lang="en-US" dirty="0" err="1" smtClean="0"/>
              <a:t>su</a:t>
            </a:r>
            <a:r>
              <a:rPr lang="en-US" dirty="0" smtClean="0"/>
              <a:t> </a:t>
            </a:r>
            <a:r>
              <a:rPr lang="en-US" dirty="0" err="1" smtClean="0"/>
              <a:t>reclamo</a:t>
            </a:r>
            <a:r>
              <a:rPr lang="en-US" dirty="0" smtClean="0"/>
              <a:t> de nota (</a:t>
            </a:r>
            <a:r>
              <a:rPr lang="en-US" dirty="0" err="1" smtClean="0"/>
              <a:t>ventanilla</a:t>
            </a:r>
            <a:r>
              <a:rPr lang="en-US" smtClean="0"/>
              <a:t>)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847538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900267" cy="1400530"/>
          </a:xfrm>
        </p:spPr>
        <p:txBody>
          <a:bodyPr/>
          <a:lstStyle/>
          <a:p>
            <a:r>
              <a:rPr lang="es-PA" dirty="0" smtClean="0"/>
              <a:t>Inteligencia Artificial – Historia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171193"/>
            <a:ext cx="11642271" cy="5458207"/>
          </a:xfrm>
        </p:spPr>
        <p:txBody>
          <a:bodyPr>
            <a:normAutofit/>
          </a:bodyPr>
          <a:lstStyle/>
          <a:p>
            <a:r>
              <a:rPr lang="es-PA" dirty="0" smtClean="0"/>
              <a:t>IA adopta un método científico 1987-presente</a:t>
            </a:r>
          </a:p>
          <a:p>
            <a:pPr lvl="1"/>
            <a:r>
              <a:rPr lang="es-PA" dirty="0" smtClean="0"/>
              <a:t>Nuevas teorías para proponer mejores resultados</a:t>
            </a:r>
          </a:p>
          <a:p>
            <a:pPr lvl="2"/>
            <a:r>
              <a:rPr lang="es-PA" dirty="0" smtClean="0"/>
              <a:t>Rigurosos experimentos</a:t>
            </a:r>
          </a:p>
          <a:p>
            <a:pPr lvl="2"/>
            <a:r>
              <a:rPr lang="es-PA" dirty="0" smtClean="0"/>
              <a:t>Aplicaciones de tiempo real</a:t>
            </a:r>
          </a:p>
          <a:p>
            <a:pPr lvl="2"/>
            <a:r>
              <a:rPr lang="es-PA" dirty="0" smtClean="0"/>
              <a:t>Rivalidad entre límites de teoría de control y estadística</a:t>
            </a:r>
          </a:p>
          <a:p>
            <a:pPr lvl="1"/>
            <a:r>
              <a:rPr lang="es-PA" dirty="0" smtClean="0"/>
              <a:t>Reconocimiento de voz</a:t>
            </a:r>
          </a:p>
          <a:p>
            <a:pPr lvl="2"/>
            <a:r>
              <a:rPr lang="es-PA" dirty="0" smtClean="0"/>
              <a:t>HMM (Modelo oculto de </a:t>
            </a:r>
            <a:r>
              <a:rPr lang="es-PA" dirty="0" err="1" smtClean="0"/>
              <a:t>Markov</a:t>
            </a:r>
            <a:r>
              <a:rPr lang="es-PA" dirty="0" smtClean="0"/>
              <a:t>)</a:t>
            </a:r>
          </a:p>
          <a:p>
            <a:pPr lvl="2"/>
            <a:r>
              <a:rPr lang="es-PA" dirty="0" smtClean="0"/>
              <a:t>Rigurosa matemática</a:t>
            </a:r>
          </a:p>
          <a:p>
            <a:pPr lvl="2"/>
            <a:r>
              <a:rPr lang="es-PA" dirty="0" smtClean="0"/>
              <a:t>Entrenados por un “corpus” extenso</a:t>
            </a:r>
          </a:p>
          <a:p>
            <a:pPr lvl="1"/>
            <a:r>
              <a:rPr lang="es-PA" dirty="0" smtClean="0"/>
              <a:t>Traducción de máquina</a:t>
            </a:r>
          </a:p>
          <a:p>
            <a:pPr lvl="2"/>
            <a:r>
              <a:rPr lang="es-PA" dirty="0" smtClean="0"/>
              <a:t>Teoría de la información 1960, retorna 1990s</a:t>
            </a:r>
          </a:p>
          <a:p>
            <a:pPr lvl="1"/>
            <a:r>
              <a:rPr lang="es-PA" dirty="0" smtClean="0"/>
              <a:t>Redes Neuronales</a:t>
            </a:r>
          </a:p>
          <a:p>
            <a:pPr lvl="2"/>
            <a:r>
              <a:rPr lang="es-PA" dirty="0" err="1" smtClean="0"/>
              <a:t>Estadistica</a:t>
            </a:r>
            <a:r>
              <a:rPr lang="es-PA" dirty="0" smtClean="0"/>
              <a:t>, reconocimiento de patrones, ML: data </a:t>
            </a:r>
            <a:r>
              <a:rPr lang="es-PA" dirty="0" err="1" smtClean="0"/>
              <a:t>mining</a:t>
            </a:r>
            <a:endParaRPr lang="es-PA" dirty="0" smtClean="0"/>
          </a:p>
          <a:p>
            <a:pPr lvl="1"/>
            <a:r>
              <a:rPr lang="es-PA" dirty="0" smtClean="0"/>
              <a:t>Otras áreas como robótica, CV, representación del conocimiento</a:t>
            </a:r>
          </a:p>
          <a:p>
            <a:pPr lvl="2"/>
            <a:endParaRPr lang="es-PA" dirty="0" smtClean="0"/>
          </a:p>
          <a:p>
            <a:pPr lvl="1"/>
            <a:endParaRPr lang="es-PA" dirty="0" smtClean="0"/>
          </a:p>
        </p:txBody>
      </p:sp>
      <p:pic>
        <p:nvPicPr>
          <p:cNvPr id="6146" name="Picture 2" descr="Image result for hidden markov mode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4110" y="1171193"/>
            <a:ext cx="4079150" cy="3263321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266069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900267" cy="1400530"/>
          </a:xfrm>
        </p:spPr>
        <p:txBody>
          <a:bodyPr/>
          <a:lstStyle/>
          <a:p>
            <a:r>
              <a:rPr lang="es-PA" dirty="0" smtClean="0"/>
              <a:t>Inteligencia Artificial – Historia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171193"/>
            <a:ext cx="11642271" cy="5458207"/>
          </a:xfrm>
        </p:spPr>
        <p:txBody>
          <a:bodyPr>
            <a:normAutofit lnSpcReduction="10000"/>
          </a:bodyPr>
          <a:lstStyle/>
          <a:p>
            <a:r>
              <a:rPr lang="es-PA" dirty="0" smtClean="0"/>
              <a:t>Emergen agentes inteligentes 1995-Presente</a:t>
            </a:r>
          </a:p>
          <a:p>
            <a:pPr lvl="1"/>
            <a:r>
              <a:rPr lang="es-PA" dirty="0" smtClean="0"/>
              <a:t>SOAR de </a:t>
            </a:r>
            <a:r>
              <a:rPr lang="es-PA" dirty="0" err="1" smtClean="0"/>
              <a:t>Newell</a:t>
            </a:r>
            <a:r>
              <a:rPr lang="es-PA" dirty="0" smtClean="0"/>
              <a:t> y otros</a:t>
            </a:r>
          </a:p>
          <a:p>
            <a:pPr lvl="1"/>
            <a:r>
              <a:rPr lang="es-PA" dirty="0" smtClean="0"/>
              <a:t>Sistemas de IA en proyectos Web</a:t>
            </a:r>
          </a:p>
          <a:p>
            <a:pPr lvl="2"/>
            <a:r>
              <a:rPr lang="es-PA" dirty="0" smtClean="0"/>
              <a:t>Herramientas web</a:t>
            </a:r>
          </a:p>
          <a:p>
            <a:pPr lvl="2"/>
            <a:r>
              <a:rPr lang="es-PA" dirty="0" smtClean="0"/>
              <a:t>Sistemas de Recomendación</a:t>
            </a:r>
          </a:p>
          <a:p>
            <a:pPr lvl="1"/>
            <a:r>
              <a:rPr lang="es-PA" dirty="0" err="1" smtClean="0"/>
              <a:t>Fusion</a:t>
            </a:r>
            <a:r>
              <a:rPr lang="es-PA" dirty="0" smtClean="0"/>
              <a:t> de </a:t>
            </a:r>
            <a:r>
              <a:rPr lang="es-PA" dirty="0" err="1" smtClean="0"/>
              <a:t>Sensosres</a:t>
            </a:r>
            <a:endParaRPr lang="es-PA" dirty="0" smtClean="0"/>
          </a:p>
          <a:p>
            <a:pPr lvl="2"/>
            <a:r>
              <a:rPr lang="es-PA" dirty="0" smtClean="0"/>
              <a:t>GPS, Acc3D, </a:t>
            </a:r>
            <a:r>
              <a:rPr lang="es-PA" dirty="0" err="1" smtClean="0"/>
              <a:t>Gyro</a:t>
            </a:r>
            <a:endParaRPr lang="es-PA" dirty="0" smtClean="0"/>
          </a:p>
          <a:p>
            <a:pPr lvl="1"/>
            <a:r>
              <a:rPr lang="es-PA" dirty="0" smtClean="0"/>
              <a:t>Agentes de control de bolsa</a:t>
            </a:r>
          </a:p>
          <a:p>
            <a:r>
              <a:rPr lang="es-PA" dirty="0" smtClean="0"/>
              <a:t>Minsk, McCarthy, Winston</a:t>
            </a:r>
          </a:p>
          <a:p>
            <a:pPr lvl="1"/>
            <a:r>
              <a:rPr lang="es-PA" dirty="0" smtClean="0"/>
              <a:t>Piensan que la IA debe retornar a sus bases</a:t>
            </a:r>
          </a:p>
          <a:p>
            <a:pPr lvl="1"/>
            <a:r>
              <a:rPr lang="es-PA" dirty="0" smtClean="0"/>
              <a:t>IA a nivel humano, capaz de crear</a:t>
            </a:r>
          </a:p>
          <a:p>
            <a:pPr lvl="2"/>
            <a:r>
              <a:rPr lang="es-PA" dirty="0" smtClean="0"/>
              <a:t>No a tareas ya resueltas como SDC, Damas, </a:t>
            </a:r>
            <a:r>
              <a:rPr lang="es-PA" dirty="0" err="1" smtClean="0"/>
              <a:t>etc</a:t>
            </a:r>
            <a:endParaRPr lang="es-PA" dirty="0" smtClean="0"/>
          </a:p>
          <a:p>
            <a:r>
              <a:rPr lang="es-PA" dirty="0" smtClean="0"/>
              <a:t>AGI</a:t>
            </a:r>
          </a:p>
          <a:p>
            <a:r>
              <a:rPr lang="es-PA" dirty="0" smtClean="0"/>
              <a:t>IA Amigable</a:t>
            </a:r>
          </a:p>
          <a:p>
            <a:pPr lvl="2"/>
            <a:endParaRPr lang="es-PA" dirty="0" smtClean="0"/>
          </a:p>
          <a:p>
            <a:pPr lvl="1"/>
            <a:endParaRPr lang="es-PA" dirty="0" smtClean="0"/>
          </a:p>
        </p:txBody>
      </p:sp>
      <p:pic>
        <p:nvPicPr>
          <p:cNvPr id="9218" name="Picture 2" descr="Image result for recommender system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2982" y="1275911"/>
            <a:ext cx="3677386" cy="2063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Image result for AI in nasdaq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2982" y="3559679"/>
            <a:ext cx="3387635" cy="2301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7311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900267" cy="1400530"/>
          </a:xfrm>
        </p:spPr>
        <p:txBody>
          <a:bodyPr/>
          <a:lstStyle/>
          <a:p>
            <a:r>
              <a:rPr lang="es-PA" dirty="0" smtClean="0"/>
              <a:t>Inteligencia Artificial – Historia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171193"/>
            <a:ext cx="11642271" cy="5458207"/>
          </a:xfrm>
        </p:spPr>
        <p:txBody>
          <a:bodyPr>
            <a:normAutofit/>
          </a:bodyPr>
          <a:lstStyle/>
          <a:p>
            <a:r>
              <a:rPr lang="es-PA" dirty="0" smtClean="0"/>
              <a:t>La disponibilidad de grandes conjuntos de datos 2001-presente</a:t>
            </a:r>
          </a:p>
          <a:p>
            <a:pPr lvl="1"/>
            <a:r>
              <a:rPr lang="es-PA" dirty="0" smtClean="0"/>
              <a:t>Inicialmente énfasis en algoritmos</a:t>
            </a:r>
          </a:p>
          <a:p>
            <a:pPr lvl="1"/>
            <a:r>
              <a:rPr lang="es-PA" dirty="0" smtClean="0"/>
              <a:t>Actualmente énfasis en largos datos</a:t>
            </a:r>
          </a:p>
          <a:p>
            <a:pPr lvl="2"/>
            <a:r>
              <a:rPr lang="es-PA" dirty="0" smtClean="0"/>
              <a:t>Billones de fotos</a:t>
            </a:r>
          </a:p>
          <a:p>
            <a:pPr lvl="2"/>
            <a:r>
              <a:rPr lang="es-PA" dirty="0" smtClean="0"/>
              <a:t>Largas palabras entre lenguajes</a:t>
            </a:r>
          </a:p>
          <a:p>
            <a:pPr lvl="2"/>
            <a:r>
              <a:rPr lang="es-PA" dirty="0" smtClean="0"/>
              <a:t>Etiquetar los datos</a:t>
            </a:r>
          </a:p>
          <a:p>
            <a:pPr lvl="3"/>
            <a:r>
              <a:rPr lang="es-PA" dirty="0" smtClean="0"/>
              <a:t>Precisiones arriba del 95%</a:t>
            </a:r>
          </a:p>
          <a:p>
            <a:pPr lvl="1"/>
            <a:r>
              <a:rPr lang="es-PA" dirty="0" err="1" smtClean="0"/>
              <a:t>Hays</a:t>
            </a:r>
            <a:r>
              <a:rPr lang="es-PA" dirty="0" smtClean="0"/>
              <a:t> y </a:t>
            </a:r>
            <a:r>
              <a:rPr lang="es-PA" dirty="0" err="1" smtClean="0"/>
              <a:t>Efros</a:t>
            </a:r>
            <a:r>
              <a:rPr lang="es-PA" dirty="0" smtClean="0"/>
              <a:t> 2007</a:t>
            </a:r>
          </a:p>
          <a:p>
            <a:pPr lvl="2"/>
            <a:r>
              <a:rPr lang="es-PA" dirty="0" err="1" smtClean="0"/>
              <a:t>Inpainting</a:t>
            </a:r>
            <a:r>
              <a:rPr lang="es-PA" dirty="0" smtClean="0"/>
              <a:t> (rellenar agujeros en fotografías)</a:t>
            </a:r>
          </a:p>
          <a:p>
            <a:pPr lvl="2"/>
            <a:endParaRPr lang="es-PA" dirty="0"/>
          </a:p>
          <a:p>
            <a:r>
              <a:rPr lang="es-PA" dirty="0" smtClean="0"/>
              <a:t>Con suficiente información se pueden generalizar las características!</a:t>
            </a:r>
          </a:p>
          <a:p>
            <a:pPr lvl="2"/>
            <a:endParaRPr lang="es-PA" dirty="0" smtClean="0"/>
          </a:p>
          <a:p>
            <a:pPr lvl="1"/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462578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900267" cy="1400530"/>
          </a:xfrm>
        </p:spPr>
        <p:txBody>
          <a:bodyPr/>
          <a:lstStyle/>
          <a:p>
            <a:r>
              <a:rPr lang="es-PA" dirty="0" smtClean="0"/>
              <a:t>Inteligencia Artificial – Historia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171193"/>
            <a:ext cx="11642271" cy="5458207"/>
          </a:xfrm>
        </p:spPr>
        <p:txBody>
          <a:bodyPr>
            <a:normAutofit fontScale="85000" lnSpcReduction="20000"/>
          </a:bodyPr>
          <a:lstStyle/>
          <a:p>
            <a:r>
              <a:rPr lang="es-PA" dirty="0" smtClean="0"/>
              <a:t>El estado del arte hoy</a:t>
            </a:r>
          </a:p>
          <a:p>
            <a:r>
              <a:rPr lang="es-PA" dirty="0" smtClean="0"/>
              <a:t>Vehículos robóticos</a:t>
            </a:r>
          </a:p>
          <a:p>
            <a:pPr lvl="1"/>
            <a:r>
              <a:rPr lang="es-PA" dirty="0" smtClean="0"/>
              <a:t>Stanley, SDC, </a:t>
            </a:r>
            <a:r>
              <a:rPr lang="es-PA" dirty="0" err="1" smtClean="0"/>
              <a:t>Darpa</a:t>
            </a:r>
            <a:r>
              <a:rPr lang="es-PA" dirty="0" smtClean="0"/>
              <a:t> </a:t>
            </a:r>
            <a:r>
              <a:rPr lang="es-PA" dirty="0" err="1" smtClean="0"/>
              <a:t>Challenge</a:t>
            </a:r>
            <a:endParaRPr lang="es-PA" dirty="0"/>
          </a:p>
          <a:p>
            <a:r>
              <a:rPr lang="es-PA" dirty="0" smtClean="0"/>
              <a:t>Reconocimiento de Voz</a:t>
            </a:r>
          </a:p>
          <a:p>
            <a:r>
              <a:rPr lang="es-PA" dirty="0" smtClean="0"/>
              <a:t>Planificación Autónoma</a:t>
            </a:r>
          </a:p>
          <a:p>
            <a:r>
              <a:rPr lang="es-PA" dirty="0" smtClean="0"/>
              <a:t>Jugadora</a:t>
            </a:r>
          </a:p>
          <a:p>
            <a:pPr lvl="1"/>
            <a:r>
              <a:rPr lang="es-PA" dirty="0" smtClean="0"/>
              <a:t>IBM Deep Blue</a:t>
            </a:r>
          </a:p>
          <a:p>
            <a:pPr lvl="2"/>
            <a:r>
              <a:rPr lang="es-PA" dirty="0" smtClean="0"/>
              <a:t>Vence a </a:t>
            </a:r>
            <a:r>
              <a:rPr lang="es-PA" dirty="0" err="1" smtClean="0"/>
              <a:t>Kasparov</a:t>
            </a:r>
            <a:r>
              <a:rPr lang="es-PA" dirty="0" smtClean="0"/>
              <a:t> 1997</a:t>
            </a:r>
          </a:p>
          <a:p>
            <a:r>
              <a:rPr lang="es-PA" dirty="0" smtClean="0"/>
              <a:t>Filtros de Spam</a:t>
            </a:r>
          </a:p>
          <a:p>
            <a:pPr lvl="1"/>
            <a:r>
              <a:rPr lang="es-PA" dirty="0" smtClean="0"/>
              <a:t>Ahorra tiempo de eliminar</a:t>
            </a:r>
          </a:p>
          <a:p>
            <a:r>
              <a:rPr lang="es-PA" dirty="0" smtClean="0"/>
              <a:t>Planificación en Logística</a:t>
            </a:r>
          </a:p>
          <a:p>
            <a:pPr lvl="1"/>
            <a:r>
              <a:rPr lang="es-PA" dirty="0" smtClean="0"/>
              <a:t>DART, logística automatizada</a:t>
            </a:r>
          </a:p>
          <a:p>
            <a:r>
              <a:rPr lang="es-PA" dirty="0" smtClean="0"/>
              <a:t>Robótica</a:t>
            </a:r>
          </a:p>
          <a:p>
            <a:pPr lvl="1"/>
            <a:r>
              <a:rPr lang="es-PA" dirty="0" err="1" smtClean="0"/>
              <a:t>iRobot</a:t>
            </a:r>
            <a:endParaRPr lang="es-PA" dirty="0" smtClean="0"/>
          </a:p>
          <a:p>
            <a:r>
              <a:rPr lang="es-PA" dirty="0" smtClean="0"/>
              <a:t>Traducción de máquina</a:t>
            </a:r>
          </a:p>
          <a:p>
            <a:pPr lvl="1"/>
            <a:r>
              <a:rPr lang="es-PA" dirty="0" smtClean="0"/>
              <a:t>Lenguaje 1 &lt;-&gt; Lenguaje 2</a:t>
            </a:r>
          </a:p>
          <a:p>
            <a:pPr lvl="1"/>
            <a:r>
              <a:rPr lang="es-PA" dirty="0" smtClean="0"/>
              <a:t>Modelo Matemático</a:t>
            </a:r>
          </a:p>
        </p:txBody>
      </p:sp>
      <p:pic>
        <p:nvPicPr>
          <p:cNvPr id="10242" name="Picture 2" descr="Image result for stanley self driving ca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6699" y="1054990"/>
            <a:ext cx="2753626" cy="1958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Image result for speech recognit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0051" y="265754"/>
            <a:ext cx="2946825" cy="1868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 descr="Image result for IBM DEEP BLU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560" y="3174207"/>
            <a:ext cx="3647849" cy="1909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4" name="Picture 14" descr="Image result for spanm filter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0051" y="2250610"/>
            <a:ext cx="2996976" cy="1315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6" name="Picture 16" descr="Image result for iRobot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1669" y="3682153"/>
            <a:ext cx="3419096" cy="1924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8" name="Picture 18" descr="Image result for machine translation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0807" y="5211546"/>
            <a:ext cx="2045409" cy="1534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1805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355389" cy="1400530"/>
          </a:xfrm>
        </p:spPr>
        <p:txBody>
          <a:bodyPr/>
          <a:lstStyle/>
          <a:p>
            <a:r>
              <a:rPr lang="es-PA" dirty="0" smtClean="0"/>
              <a:t>Inteligencia Artificial – Agentes Inteligentes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171193"/>
            <a:ext cx="11642271" cy="5458207"/>
          </a:xfrm>
        </p:spPr>
        <p:txBody>
          <a:bodyPr>
            <a:normAutofit/>
          </a:bodyPr>
          <a:lstStyle/>
          <a:p>
            <a:r>
              <a:rPr lang="es-PA" dirty="0" smtClean="0"/>
              <a:t>Agente</a:t>
            </a:r>
          </a:p>
          <a:p>
            <a:pPr lvl="1"/>
            <a:r>
              <a:rPr lang="es-PA" dirty="0" smtClean="0"/>
              <a:t>Percibe su ambiente</a:t>
            </a:r>
            <a:r>
              <a:rPr lang="es-PA" dirty="0"/>
              <a:t> </a:t>
            </a:r>
            <a:r>
              <a:rPr lang="es-PA" dirty="0" smtClean="0"/>
              <a:t>usando sensores</a:t>
            </a:r>
          </a:p>
          <a:p>
            <a:pPr lvl="1"/>
            <a:r>
              <a:rPr lang="es-PA" dirty="0" smtClean="0"/>
              <a:t>Realiza acciones  a través de actuadores</a:t>
            </a:r>
          </a:p>
          <a:p>
            <a:r>
              <a:rPr lang="es-PA" dirty="0" smtClean="0"/>
              <a:t>“</a:t>
            </a:r>
            <a:r>
              <a:rPr lang="es-PA" dirty="0" err="1" smtClean="0"/>
              <a:t>Percept</a:t>
            </a:r>
            <a:r>
              <a:rPr lang="es-PA" dirty="0" smtClean="0"/>
              <a:t>”</a:t>
            </a:r>
          </a:p>
          <a:p>
            <a:pPr lvl="1"/>
            <a:r>
              <a:rPr lang="es-PA" dirty="0" smtClean="0"/>
              <a:t>Capacidad del agente de percibir sus entradas en cualquier instante</a:t>
            </a:r>
          </a:p>
          <a:p>
            <a:pPr lvl="1"/>
            <a:r>
              <a:rPr lang="es-PA" dirty="0" smtClean="0"/>
              <a:t>Los agentes operan con información pasada, no la que podrán ver</a:t>
            </a:r>
          </a:p>
          <a:p>
            <a:r>
              <a:rPr lang="es-PA" dirty="0" smtClean="0"/>
              <a:t>Función de agente</a:t>
            </a:r>
          </a:p>
          <a:p>
            <a:pPr lvl="1"/>
            <a:r>
              <a:rPr lang="es-PA" dirty="0" smtClean="0"/>
              <a:t>Mapea la secuencia de percepción en acciones</a:t>
            </a:r>
          </a:p>
          <a:p>
            <a:pPr lvl="1"/>
            <a:r>
              <a:rPr lang="es-PA" dirty="0" smtClean="0"/>
              <a:t>Construir una tabla de acciones</a:t>
            </a:r>
          </a:p>
          <a:p>
            <a:pPr lvl="2"/>
            <a:r>
              <a:rPr lang="es-PA" dirty="0" smtClean="0"/>
              <a:t>Descripción Matemática</a:t>
            </a:r>
          </a:p>
          <a:p>
            <a:pPr lvl="1"/>
            <a:r>
              <a:rPr lang="es-PA" dirty="0" smtClean="0"/>
              <a:t>Caracterización del agente</a:t>
            </a:r>
          </a:p>
          <a:p>
            <a:r>
              <a:rPr lang="es-PA" dirty="0" smtClean="0"/>
              <a:t>Programa de agente</a:t>
            </a:r>
          </a:p>
          <a:p>
            <a:pPr lvl="1"/>
            <a:r>
              <a:rPr lang="es-PA" dirty="0" smtClean="0"/>
              <a:t>El conjunto</a:t>
            </a:r>
          </a:p>
          <a:p>
            <a:pPr lvl="1"/>
            <a:endParaRPr lang="es-PA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9259" y="1152983"/>
            <a:ext cx="3721937" cy="1696148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6575" y="2954072"/>
            <a:ext cx="2844621" cy="1464429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9343" y="4506542"/>
            <a:ext cx="5331853" cy="2267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424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452718"/>
            <a:ext cx="12024575" cy="1400530"/>
          </a:xfrm>
        </p:spPr>
        <p:txBody>
          <a:bodyPr/>
          <a:lstStyle/>
          <a:p>
            <a:r>
              <a:rPr lang="es-PA" dirty="0" smtClean="0"/>
              <a:t>Inteligencia Artificial – Buen Comportamiento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171193"/>
            <a:ext cx="11642271" cy="5458207"/>
          </a:xfrm>
        </p:spPr>
        <p:txBody>
          <a:bodyPr>
            <a:normAutofit fontScale="92500" lnSpcReduction="10000"/>
          </a:bodyPr>
          <a:lstStyle/>
          <a:p>
            <a:r>
              <a:rPr lang="es-PA" dirty="0" smtClean="0"/>
              <a:t>Concepto de Racionalidad</a:t>
            </a:r>
          </a:p>
          <a:p>
            <a:r>
              <a:rPr lang="es-PA" dirty="0" smtClean="0"/>
              <a:t>Agente Racional (aspiradora)</a:t>
            </a:r>
          </a:p>
          <a:p>
            <a:pPr lvl="1"/>
            <a:r>
              <a:rPr lang="es-PA" dirty="0" smtClean="0"/>
              <a:t>Lo hace bien o mal?</a:t>
            </a:r>
          </a:p>
          <a:p>
            <a:pPr lvl="2"/>
            <a:r>
              <a:rPr lang="es-PA" dirty="0" smtClean="0"/>
              <a:t>Depende de las acciones que genera a sus entradas</a:t>
            </a:r>
          </a:p>
          <a:p>
            <a:pPr lvl="2"/>
            <a:r>
              <a:rPr lang="es-PA" dirty="0" smtClean="0"/>
              <a:t>Si la secuencia es apropiada = bien</a:t>
            </a:r>
          </a:p>
          <a:p>
            <a:pPr lvl="2"/>
            <a:r>
              <a:rPr lang="es-PA" dirty="0" smtClean="0"/>
              <a:t>Medir el nivel de desempeño del agente</a:t>
            </a:r>
            <a:endParaRPr lang="es-PA" dirty="0"/>
          </a:p>
          <a:p>
            <a:r>
              <a:rPr lang="es-PA" dirty="0" smtClean="0"/>
              <a:t>Las métricas son más difíciles de lo que se oye</a:t>
            </a:r>
          </a:p>
          <a:p>
            <a:pPr lvl="1"/>
            <a:r>
              <a:rPr lang="es-PA" dirty="0" smtClean="0"/>
              <a:t>Aspiradora</a:t>
            </a:r>
          </a:p>
          <a:p>
            <a:pPr lvl="2"/>
            <a:r>
              <a:rPr lang="es-PA" dirty="0" err="1" smtClean="0"/>
              <a:t>Maximixar</a:t>
            </a:r>
            <a:r>
              <a:rPr lang="es-PA" dirty="0" smtClean="0"/>
              <a:t> un piso limpio</a:t>
            </a:r>
          </a:p>
          <a:p>
            <a:pPr lvl="2"/>
            <a:r>
              <a:rPr lang="es-PA" dirty="0" smtClean="0"/>
              <a:t>No evaluar por cantidad aspirada por “n” horas</a:t>
            </a:r>
          </a:p>
          <a:p>
            <a:r>
              <a:rPr lang="es-PA" dirty="0" smtClean="0"/>
              <a:t>Racionalidad</a:t>
            </a:r>
          </a:p>
          <a:p>
            <a:pPr lvl="1"/>
            <a:r>
              <a:rPr lang="es-PA" dirty="0" smtClean="0"/>
              <a:t>El nivel de desempeño</a:t>
            </a:r>
          </a:p>
          <a:p>
            <a:pPr lvl="1"/>
            <a:r>
              <a:rPr lang="es-PA" dirty="0" smtClean="0"/>
              <a:t>Experiencia previa del entorno</a:t>
            </a:r>
          </a:p>
          <a:p>
            <a:pPr lvl="1"/>
            <a:r>
              <a:rPr lang="es-PA" dirty="0" smtClean="0"/>
              <a:t>Acciones del agente</a:t>
            </a:r>
          </a:p>
          <a:p>
            <a:pPr lvl="1"/>
            <a:r>
              <a:rPr lang="es-PA" dirty="0" smtClean="0"/>
              <a:t>Secuencia de la percepción</a:t>
            </a:r>
          </a:p>
        </p:txBody>
      </p:sp>
    </p:spTree>
    <p:extLst>
      <p:ext uri="{BB962C8B-B14F-4D97-AF65-F5344CB8AC3E}">
        <p14:creationId xmlns:p14="http://schemas.microsoft.com/office/powerpoint/2010/main" val="3214815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452718"/>
            <a:ext cx="12024575" cy="1400530"/>
          </a:xfrm>
        </p:spPr>
        <p:txBody>
          <a:bodyPr/>
          <a:lstStyle/>
          <a:p>
            <a:r>
              <a:rPr lang="es-PA" dirty="0" smtClean="0"/>
              <a:t>Inteligencia Artificial – Buen Comportamiento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30" y="1171193"/>
            <a:ext cx="6286270" cy="5458207"/>
          </a:xfrm>
        </p:spPr>
        <p:txBody>
          <a:bodyPr>
            <a:normAutofit fontScale="92500" lnSpcReduction="10000"/>
          </a:bodyPr>
          <a:lstStyle/>
          <a:p>
            <a:r>
              <a:rPr lang="es-PA" dirty="0" smtClean="0"/>
              <a:t>Concepto de Racionalidad</a:t>
            </a:r>
          </a:p>
          <a:p>
            <a:r>
              <a:rPr lang="es-PA" dirty="0" smtClean="0"/>
              <a:t>Agente Racional (aspiradora)</a:t>
            </a:r>
          </a:p>
          <a:p>
            <a:pPr lvl="1"/>
            <a:r>
              <a:rPr lang="es-PA" dirty="0" smtClean="0"/>
              <a:t>Lo hace bien o mal?</a:t>
            </a:r>
          </a:p>
          <a:p>
            <a:pPr lvl="2"/>
            <a:r>
              <a:rPr lang="es-PA" dirty="0" smtClean="0"/>
              <a:t>Depende de las acciones que genera a sus entradas</a:t>
            </a:r>
          </a:p>
          <a:p>
            <a:pPr lvl="2"/>
            <a:r>
              <a:rPr lang="es-PA" dirty="0" smtClean="0"/>
              <a:t>Si la secuencia es apropiada = bien</a:t>
            </a:r>
          </a:p>
          <a:p>
            <a:pPr lvl="2"/>
            <a:r>
              <a:rPr lang="es-PA" dirty="0" smtClean="0"/>
              <a:t>Medir el nivel de desempeño del agente</a:t>
            </a:r>
            <a:endParaRPr lang="es-PA" dirty="0"/>
          </a:p>
          <a:p>
            <a:r>
              <a:rPr lang="es-PA" dirty="0" smtClean="0"/>
              <a:t>Las métricas son más difíciles de lo que se oye</a:t>
            </a:r>
          </a:p>
          <a:p>
            <a:pPr lvl="1"/>
            <a:r>
              <a:rPr lang="es-PA" dirty="0" smtClean="0"/>
              <a:t>Aspiradora</a:t>
            </a:r>
          </a:p>
          <a:p>
            <a:pPr lvl="2"/>
            <a:r>
              <a:rPr lang="es-PA" dirty="0" err="1" smtClean="0"/>
              <a:t>Maximixar</a:t>
            </a:r>
            <a:r>
              <a:rPr lang="es-PA" dirty="0" smtClean="0"/>
              <a:t> un piso limpio</a:t>
            </a:r>
          </a:p>
          <a:p>
            <a:pPr lvl="2"/>
            <a:r>
              <a:rPr lang="es-PA" dirty="0" smtClean="0"/>
              <a:t>No evaluar por cantidad aspirada por “n” horas</a:t>
            </a:r>
          </a:p>
          <a:p>
            <a:r>
              <a:rPr lang="es-PA" dirty="0" smtClean="0"/>
              <a:t>Racionalidad  (Maximizar el desempeño)</a:t>
            </a:r>
          </a:p>
          <a:p>
            <a:pPr lvl="1"/>
            <a:r>
              <a:rPr lang="es-PA" dirty="0" smtClean="0"/>
              <a:t>El nivel de desempeño</a:t>
            </a:r>
          </a:p>
          <a:p>
            <a:pPr lvl="1"/>
            <a:r>
              <a:rPr lang="es-PA" dirty="0" smtClean="0"/>
              <a:t>Experiencia previa del entorno</a:t>
            </a:r>
          </a:p>
          <a:p>
            <a:pPr lvl="1"/>
            <a:r>
              <a:rPr lang="es-PA" dirty="0" smtClean="0"/>
              <a:t>Acciones del agente</a:t>
            </a:r>
          </a:p>
          <a:p>
            <a:pPr lvl="1"/>
            <a:r>
              <a:rPr lang="es-PA" dirty="0" smtClean="0"/>
              <a:t>Secuencia de la percepción</a:t>
            </a:r>
          </a:p>
        </p:txBody>
      </p:sp>
      <p:sp>
        <p:nvSpPr>
          <p:cNvPr id="4" name="Marcador de contenido 2"/>
          <p:cNvSpPr txBox="1">
            <a:spLocks/>
          </p:cNvSpPr>
          <p:nvPr/>
        </p:nvSpPr>
        <p:spPr>
          <a:xfrm>
            <a:off x="6645500" y="1313645"/>
            <a:ext cx="5434883" cy="50163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dirty="0" smtClean="0"/>
              <a:t>El agente de aspiradora será un agente racional?</a:t>
            </a:r>
          </a:p>
          <a:p>
            <a:pPr lvl="1"/>
            <a:r>
              <a:rPr lang="es-PA" dirty="0" smtClean="0"/>
              <a:t>Depende</a:t>
            </a:r>
          </a:p>
          <a:p>
            <a:pPr lvl="1"/>
            <a:r>
              <a:rPr lang="es-PA" dirty="0" smtClean="0"/>
              <a:t>Evaluación a cada secuencia o a 1k de secuencias</a:t>
            </a:r>
          </a:p>
          <a:p>
            <a:pPr lvl="1"/>
            <a:r>
              <a:rPr lang="es-PA" dirty="0" smtClean="0"/>
              <a:t>Se conoce el ambiente a priori</a:t>
            </a:r>
          </a:p>
          <a:p>
            <a:pPr lvl="2"/>
            <a:r>
              <a:rPr lang="es-PA" dirty="0" smtClean="0"/>
              <a:t>Limpiamos el cuadrado</a:t>
            </a:r>
          </a:p>
          <a:p>
            <a:pPr lvl="2"/>
            <a:r>
              <a:rPr lang="es-PA" dirty="0" smtClean="0"/>
              <a:t>No conocemos la distribución de sucio</a:t>
            </a:r>
          </a:p>
          <a:p>
            <a:pPr lvl="2"/>
            <a:r>
              <a:rPr lang="es-PA" dirty="0" err="1" smtClean="0"/>
              <a:t>Izq</a:t>
            </a:r>
            <a:r>
              <a:rPr lang="es-PA" dirty="0" smtClean="0"/>
              <a:t>, Derecha o succionar son </a:t>
            </a:r>
            <a:r>
              <a:rPr lang="es-PA" dirty="0" err="1" smtClean="0"/>
              <a:t>acc</a:t>
            </a:r>
            <a:r>
              <a:rPr lang="es-PA" dirty="0" smtClean="0"/>
              <a:t>. únicas</a:t>
            </a:r>
            <a:endParaRPr lang="es-PA" dirty="0"/>
          </a:p>
          <a:p>
            <a:pPr lvl="2"/>
            <a:r>
              <a:rPr lang="es-PA" dirty="0" smtClean="0"/>
              <a:t>Se mantiene en la misma </a:t>
            </a:r>
            <a:r>
              <a:rPr lang="es-PA" dirty="0" err="1" smtClean="0"/>
              <a:t>posicion</a:t>
            </a:r>
            <a:endParaRPr lang="es-PA" dirty="0" smtClean="0"/>
          </a:p>
          <a:p>
            <a:pPr lvl="2"/>
            <a:r>
              <a:rPr lang="es-PA" dirty="0" smtClean="0"/>
              <a:t>Percibe la locación de polvo</a:t>
            </a:r>
          </a:p>
        </p:txBody>
      </p:sp>
    </p:spTree>
    <p:extLst>
      <p:ext uri="{BB962C8B-B14F-4D97-AF65-F5344CB8AC3E}">
        <p14:creationId xmlns:p14="http://schemas.microsoft.com/office/powerpoint/2010/main" val="1481878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452718"/>
            <a:ext cx="12024575" cy="1400530"/>
          </a:xfrm>
        </p:spPr>
        <p:txBody>
          <a:bodyPr/>
          <a:lstStyle/>
          <a:p>
            <a:r>
              <a:rPr lang="es-PA" dirty="0" smtClean="0"/>
              <a:t>Inteligencia Artificial – Buen Comportamiento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171193"/>
            <a:ext cx="11656759" cy="5458207"/>
          </a:xfrm>
        </p:spPr>
        <p:txBody>
          <a:bodyPr>
            <a:normAutofit/>
          </a:bodyPr>
          <a:lstStyle/>
          <a:p>
            <a:r>
              <a:rPr lang="es-PA" dirty="0" smtClean="0"/>
              <a:t>Omnisciencia, aprendizaje y autonomía</a:t>
            </a:r>
          </a:p>
          <a:p>
            <a:pPr lvl="1"/>
            <a:r>
              <a:rPr lang="es-PA" dirty="0" smtClean="0"/>
              <a:t>El agente toma en cuenta el resultado de sus acciones antes de actuar</a:t>
            </a:r>
          </a:p>
          <a:p>
            <a:pPr lvl="1"/>
            <a:r>
              <a:rPr lang="es-PA" dirty="0" smtClean="0"/>
              <a:t>Imposible en la realidad</a:t>
            </a:r>
          </a:p>
          <a:p>
            <a:pPr lvl="2"/>
            <a:r>
              <a:rPr lang="es-PA" dirty="0" err="1" smtClean="0"/>
              <a:t>Ejm</a:t>
            </a:r>
            <a:r>
              <a:rPr lang="es-PA" dirty="0" smtClean="0"/>
              <a:t>: Cruzar la calle sin observar lo impredecible (algo de arriba cae)</a:t>
            </a:r>
            <a:endParaRPr lang="es-PA" dirty="0"/>
          </a:p>
          <a:p>
            <a:r>
              <a:rPr lang="es-PA" dirty="0" smtClean="0"/>
              <a:t>Conclusión:</a:t>
            </a:r>
          </a:p>
          <a:p>
            <a:pPr lvl="1"/>
            <a:r>
              <a:rPr lang="es-PA" dirty="0" smtClean="0"/>
              <a:t>No se puede diseñar un agente pensando la mejor acción de los hechos (diseñando un futuro no visto)</a:t>
            </a:r>
          </a:p>
          <a:p>
            <a:r>
              <a:rPr lang="es-PA" dirty="0" smtClean="0"/>
              <a:t>No requerimos omnisciencia solo acciones a eventos pasados</a:t>
            </a:r>
          </a:p>
          <a:p>
            <a:r>
              <a:rPr lang="es-PA" dirty="0" smtClean="0"/>
              <a:t>Si requerimos mirar el ambiente al cruzar la calle </a:t>
            </a:r>
            <a:r>
              <a:rPr lang="es-PA" dirty="0" err="1" smtClean="0"/>
              <a:t>p.e</a:t>
            </a:r>
            <a:r>
              <a:rPr lang="es-PA" dirty="0" smtClean="0"/>
              <a:t>.</a:t>
            </a:r>
          </a:p>
          <a:p>
            <a:r>
              <a:rPr lang="es-PA" dirty="0" smtClean="0"/>
              <a:t>Mirar antes de ingresar a la calle</a:t>
            </a:r>
          </a:p>
          <a:p>
            <a:pPr lvl="1"/>
            <a:r>
              <a:rPr lang="es-PA" dirty="0" smtClean="0"/>
              <a:t>Recopilación de la información</a:t>
            </a:r>
          </a:p>
          <a:p>
            <a:pPr lvl="1"/>
            <a:r>
              <a:rPr lang="es-PA" dirty="0" smtClean="0"/>
              <a:t>Exploración</a:t>
            </a:r>
          </a:p>
        </p:txBody>
      </p:sp>
    </p:spTree>
    <p:extLst>
      <p:ext uri="{BB962C8B-B14F-4D97-AF65-F5344CB8AC3E}">
        <p14:creationId xmlns:p14="http://schemas.microsoft.com/office/powerpoint/2010/main" val="3039011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452718"/>
            <a:ext cx="12024575" cy="1400530"/>
          </a:xfrm>
        </p:spPr>
        <p:txBody>
          <a:bodyPr/>
          <a:lstStyle/>
          <a:p>
            <a:r>
              <a:rPr lang="es-PA" dirty="0" smtClean="0"/>
              <a:t>Inteligencia Artificial – Buen Comportamiento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171193"/>
            <a:ext cx="11656759" cy="5458207"/>
          </a:xfrm>
        </p:spPr>
        <p:txBody>
          <a:bodyPr>
            <a:normAutofit/>
          </a:bodyPr>
          <a:lstStyle/>
          <a:p>
            <a:r>
              <a:rPr lang="es-PA" dirty="0" smtClean="0"/>
              <a:t>Omnisciencia, aprendizaje y autonomía</a:t>
            </a:r>
          </a:p>
          <a:p>
            <a:r>
              <a:rPr lang="es-PA" dirty="0" smtClean="0"/>
              <a:t>Necesitamos aprender del entorno</a:t>
            </a:r>
          </a:p>
          <a:p>
            <a:pPr lvl="1"/>
            <a:r>
              <a:rPr lang="es-PA" dirty="0" smtClean="0"/>
              <a:t>Aprendizaje anterior puede ser modificado y aumentado</a:t>
            </a:r>
          </a:p>
          <a:p>
            <a:pPr lvl="1"/>
            <a:r>
              <a:rPr lang="es-PA" dirty="0" smtClean="0"/>
              <a:t>Cuando se conoce el ambiente solo es necesario tomar acciones correctas</a:t>
            </a:r>
          </a:p>
          <a:p>
            <a:r>
              <a:rPr lang="es-PA" dirty="0" smtClean="0"/>
              <a:t>Del caso anterior el agente pierde autonomía</a:t>
            </a:r>
          </a:p>
          <a:p>
            <a:pPr lvl="1"/>
            <a:r>
              <a:rPr lang="es-PA" dirty="0" smtClean="0"/>
              <a:t>Un agente racional debe ser autónomo</a:t>
            </a:r>
          </a:p>
          <a:p>
            <a:pPr lvl="1"/>
            <a:r>
              <a:rPr lang="es-PA" dirty="0" smtClean="0"/>
              <a:t>Inicialmente </a:t>
            </a:r>
            <a:r>
              <a:rPr lang="es-PA" dirty="0" err="1" smtClean="0"/>
              <a:t>actua</a:t>
            </a:r>
            <a:r>
              <a:rPr lang="es-PA" dirty="0" smtClean="0"/>
              <a:t> </a:t>
            </a:r>
            <a:r>
              <a:rPr lang="es-PA" dirty="0" err="1" smtClean="0"/>
              <a:t>aleatoreamente</a:t>
            </a:r>
            <a:endParaRPr lang="es-PA" dirty="0" smtClean="0"/>
          </a:p>
          <a:p>
            <a:pPr lvl="1"/>
            <a:r>
              <a:rPr lang="es-PA" dirty="0" err="1" smtClean="0"/>
              <a:t>Despues</a:t>
            </a:r>
            <a:r>
              <a:rPr lang="es-PA" dirty="0" smtClean="0"/>
              <a:t> de experiencia en el ambiente, aprende</a:t>
            </a:r>
          </a:p>
          <a:p>
            <a:pPr lvl="1"/>
            <a:r>
              <a:rPr lang="es-PA" dirty="0" smtClean="0"/>
              <a:t>Luego es independiente</a:t>
            </a:r>
          </a:p>
          <a:p>
            <a:r>
              <a:rPr lang="es-PA" dirty="0" smtClean="0"/>
              <a:t>Tareas en el entorno</a:t>
            </a:r>
          </a:p>
          <a:p>
            <a:pPr lvl="1"/>
            <a:r>
              <a:rPr lang="es-PA" dirty="0" smtClean="0"/>
              <a:t>Son los problemas del ambiente</a:t>
            </a:r>
          </a:p>
          <a:p>
            <a:pPr lvl="1"/>
            <a:r>
              <a:rPr lang="es-PA" dirty="0" smtClean="0"/>
              <a:t>Los agentes son las soluciones </a:t>
            </a:r>
            <a:endParaRPr lang="es-PA" dirty="0"/>
          </a:p>
          <a:p>
            <a:pPr lvl="1"/>
            <a:endParaRPr lang="es-PA" dirty="0" smtClean="0"/>
          </a:p>
          <a:p>
            <a:pPr lvl="1"/>
            <a:endParaRPr lang="es-PA" dirty="0" smtClean="0"/>
          </a:p>
        </p:txBody>
      </p:sp>
      <p:pic>
        <p:nvPicPr>
          <p:cNvPr id="1028" name="Picture 4" descr="Image result for lowly dung beetl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8691" y="1114743"/>
            <a:ext cx="2534210" cy="1425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autonomous vacuu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8691" y="2841478"/>
            <a:ext cx="2262289" cy="1601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5951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171193"/>
            <a:ext cx="11656759" cy="5458207"/>
          </a:xfrm>
        </p:spPr>
        <p:txBody>
          <a:bodyPr>
            <a:normAutofit/>
          </a:bodyPr>
          <a:lstStyle/>
          <a:p>
            <a:r>
              <a:rPr lang="es-PA" dirty="0" smtClean="0"/>
              <a:t>Especificando las tareas del entorno</a:t>
            </a:r>
          </a:p>
          <a:p>
            <a:r>
              <a:rPr lang="es-PA" dirty="0" smtClean="0"/>
              <a:t>Para diseñar un agente que resuelva las tareas del entorno</a:t>
            </a:r>
          </a:p>
          <a:p>
            <a:pPr lvl="1"/>
            <a:r>
              <a:rPr lang="es-PA" dirty="0" smtClean="0"/>
              <a:t>Desempeño, Entorno, Actuadores, Sensores… PEAS</a:t>
            </a:r>
            <a:endParaRPr lang="es-PA" dirty="0"/>
          </a:p>
          <a:p>
            <a:pPr lvl="1"/>
            <a:endParaRPr lang="es-PA" dirty="0" smtClean="0"/>
          </a:p>
          <a:p>
            <a:pPr lvl="1"/>
            <a:endParaRPr lang="es-PA" dirty="0" smtClean="0"/>
          </a:p>
          <a:p>
            <a:pPr lvl="1"/>
            <a:endParaRPr lang="es-PA" dirty="0"/>
          </a:p>
          <a:p>
            <a:pPr lvl="1"/>
            <a:endParaRPr lang="es-PA" dirty="0" smtClean="0"/>
          </a:p>
          <a:p>
            <a:pPr lvl="1"/>
            <a:endParaRPr lang="es-PA" dirty="0"/>
          </a:p>
          <a:p>
            <a:pPr lvl="1"/>
            <a:endParaRPr lang="es-PA" dirty="0" smtClean="0"/>
          </a:p>
          <a:p>
            <a:pPr lvl="1"/>
            <a:endParaRPr lang="es-PA" dirty="0"/>
          </a:p>
          <a:p>
            <a:r>
              <a:rPr lang="es-PA" dirty="0" smtClean="0"/>
              <a:t>Pero también hay agentes de software o </a:t>
            </a:r>
            <a:r>
              <a:rPr lang="es-PA" dirty="0" err="1" smtClean="0"/>
              <a:t>softbots</a:t>
            </a:r>
            <a:r>
              <a:rPr lang="es-PA" dirty="0" smtClean="0"/>
              <a:t>!</a:t>
            </a:r>
          </a:p>
          <a:p>
            <a:pPr lvl="1"/>
            <a:r>
              <a:rPr lang="es-PA" dirty="0" err="1" smtClean="0"/>
              <a:t>Webot</a:t>
            </a:r>
            <a:r>
              <a:rPr lang="es-PA" dirty="0" smtClean="0"/>
              <a:t> que muestra noticias de </a:t>
            </a:r>
            <a:r>
              <a:rPr lang="es-PA" dirty="0" err="1" smtClean="0"/>
              <a:t>interes</a:t>
            </a:r>
            <a:r>
              <a:rPr lang="es-PA" dirty="0" smtClean="0"/>
              <a:t> a un usuario</a:t>
            </a:r>
          </a:p>
          <a:p>
            <a:pPr lvl="1"/>
            <a:r>
              <a:rPr lang="es-PA" dirty="0" smtClean="0"/>
              <a:t>Sistemas de Recomendación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0428" y="2571723"/>
            <a:ext cx="8367874" cy="2433762"/>
          </a:xfrm>
          <a:prstGeom prst="rect">
            <a:avLst/>
          </a:prstGeom>
        </p:spPr>
      </p:pic>
      <p:sp>
        <p:nvSpPr>
          <p:cNvPr id="8" name="Título 1"/>
          <p:cNvSpPr txBox="1">
            <a:spLocks/>
          </p:cNvSpPr>
          <p:nvPr/>
        </p:nvSpPr>
        <p:spPr>
          <a:xfrm>
            <a:off x="1" y="452718"/>
            <a:ext cx="12192000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PA" sz="3800" smtClean="0"/>
              <a:t>Inteligencia Artificial – Naturaleza de los Entornos</a:t>
            </a:r>
            <a:endParaRPr lang="es-PA" sz="3800" dirty="0"/>
          </a:p>
        </p:txBody>
      </p:sp>
    </p:spTree>
    <p:extLst>
      <p:ext uri="{BB962C8B-B14F-4D97-AF65-F5344CB8AC3E}">
        <p14:creationId xmlns:p14="http://schemas.microsoft.com/office/powerpoint/2010/main" val="1470057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Reglas</a:t>
            </a:r>
            <a:r>
              <a:rPr lang="en-US" dirty="0" smtClean="0"/>
              <a:t> del </a:t>
            </a:r>
            <a:r>
              <a:rPr lang="en-US" dirty="0" err="1" smtClean="0"/>
              <a:t>Curso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396538"/>
            <a:ext cx="8946541" cy="4851861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No </a:t>
            </a:r>
            <a:r>
              <a:rPr lang="en-US" dirty="0" err="1"/>
              <a:t>acepto</a:t>
            </a:r>
            <a:r>
              <a:rPr lang="en-US" dirty="0"/>
              <a:t> </a:t>
            </a:r>
            <a:r>
              <a:rPr lang="en-US" dirty="0" err="1"/>
              <a:t>excusas</a:t>
            </a:r>
            <a:r>
              <a:rPr lang="en-US" dirty="0"/>
              <a:t> e </a:t>
            </a:r>
            <a:r>
              <a:rPr lang="en-US" dirty="0" err="1"/>
              <a:t>inconvenientes</a:t>
            </a:r>
            <a:endParaRPr lang="en-US" dirty="0"/>
          </a:p>
          <a:p>
            <a:pPr lvl="1"/>
            <a:r>
              <a:rPr lang="en-US" dirty="0" err="1"/>
              <a:t>acepto</a:t>
            </a:r>
            <a:r>
              <a:rPr lang="en-US" dirty="0"/>
              <a:t> </a:t>
            </a:r>
            <a:r>
              <a:rPr lang="en-US" dirty="0" err="1"/>
              <a:t>soluciones</a:t>
            </a:r>
            <a:endParaRPr lang="en-US" dirty="0"/>
          </a:p>
          <a:p>
            <a:r>
              <a:rPr lang="en-US" dirty="0" smtClean="0"/>
              <a:t>Si no </a:t>
            </a:r>
            <a:r>
              <a:rPr lang="en-US" dirty="0" err="1" smtClean="0"/>
              <a:t>consigue</a:t>
            </a:r>
            <a:r>
              <a:rPr lang="en-US" dirty="0" smtClean="0"/>
              <a:t> resolver un </a:t>
            </a:r>
            <a:r>
              <a:rPr lang="en-US" dirty="0" err="1" smtClean="0"/>
              <a:t>problema</a:t>
            </a:r>
            <a:r>
              <a:rPr lang="en-US" dirty="0" smtClean="0"/>
              <a:t>, </a:t>
            </a:r>
            <a:r>
              <a:rPr lang="en-US" dirty="0" err="1" smtClean="0"/>
              <a:t>ayudense</a:t>
            </a:r>
            <a:r>
              <a:rPr lang="en-US" dirty="0" smtClean="0"/>
              <a:t> entre </a:t>
            </a:r>
            <a:r>
              <a:rPr lang="en-US" dirty="0" err="1" smtClean="0"/>
              <a:t>uds</a:t>
            </a:r>
            <a:r>
              <a:rPr lang="en-US" dirty="0" smtClean="0"/>
              <a:t> o me </a:t>
            </a:r>
            <a:r>
              <a:rPr lang="en-US" dirty="0" err="1" smtClean="0"/>
              <a:t>puede</a:t>
            </a:r>
            <a:r>
              <a:rPr lang="en-US" dirty="0" smtClean="0"/>
              <a:t> </a:t>
            </a:r>
            <a:r>
              <a:rPr lang="en-US" dirty="0" err="1" smtClean="0"/>
              <a:t>consultar</a:t>
            </a:r>
            <a:r>
              <a:rPr lang="en-US" dirty="0" smtClean="0"/>
              <a:t> para </a:t>
            </a:r>
            <a:r>
              <a:rPr lang="en-US" dirty="0" err="1" smtClean="0"/>
              <a:t>guía</a:t>
            </a:r>
            <a:r>
              <a:rPr lang="en-US" dirty="0" smtClean="0"/>
              <a:t> no para </a:t>
            </a:r>
            <a:r>
              <a:rPr lang="en-US" dirty="0" err="1" smtClean="0"/>
              <a:t>resolverle</a:t>
            </a:r>
            <a:r>
              <a:rPr lang="en-US" dirty="0" smtClean="0"/>
              <a:t> el </a:t>
            </a:r>
            <a:r>
              <a:rPr lang="en-US" dirty="0" err="1" smtClean="0"/>
              <a:t>problema</a:t>
            </a:r>
            <a:endParaRPr lang="en-US" dirty="0" smtClean="0"/>
          </a:p>
          <a:p>
            <a:r>
              <a:rPr lang="en-US" dirty="0" err="1" smtClean="0"/>
              <a:t>Todos</a:t>
            </a:r>
            <a:r>
              <a:rPr lang="en-US" dirty="0" smtClean="0"/>
              <a:t> </a:t>
            </a:r>
            <a:r>
              <a:rPr lang="en-US" dirty="0" err="1"/>
              <a:t>laboramos</a:t>
            </a:r>
            <a:endParaRPr lang="en-US" dirty="0"/>
          </a:p>
          <a:p>
            <a:pPr lvl="1"/>
            <a:r>
              <a:rPr lang="en-US" dirty="0"/>
              <a:t>Si se le </a:t>
            </a:r>
            <a:r>
              <a:rPr lang="en-US" dirty="0" err="1"/>
              <a:t>dificulta</a:t>
            </a:r>
            <a:r>
              <a:rPr lang="en-US" dirty="0"/>
              <a:t> la material </a:t>
            </a:r>
            <a:r>
              <a:rPr lang="en-US" dirty="0" err="1"/>
              <a:t>retírela</a:t>
            </a:r>
            <a:endParaRPr lang="en-US" dirty="0"/>
          </a:p>
          <a:p>
            <a:r>
              <a:rPr lang="en-US" dirty="0" err="1"/>
              <a:t>Todos</a:t>
            </a:r>
            <a:r>
              <a:rPr lang="en-US" dirty="0"/>
              <a:t> </a:t>
            </a:r>
            <a:r>
              <a:rPr lang="en-US" dirty="0" err="1"/>
              <a:t>tenemos</a:t>
            </a:r>
            <a:r>
              <a:rPr lang="en-US" dirty="0"/>
              <a:t> </a:t>
            </a:r>
            <a:r>
              <a:rPr lang="en-US" dirty="0" err="1"/>
              <a:t>gastos</a:t>
            </a:r>
            <a:endParaRPr lang="en-US" dirty="0"/>
          </a:p>
          <a:p>
            <a:pPr lvl="1"/>
            <a:r>
              <a:rPr lang="en-US" dirty="0"/>
              <a:t>Si la material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muy</a:t>
            </a:r>
            <a:r>
              <a:rPr lang="en-US" dirty="0"/>
              <a:t> </a:t>
            </a:r>
            <a:r>
              <a:rPr lang="en-US" dirty="0" err="1"/>
              <a:t>cara</a:t>
            </a:r>
            <a:r>
              <a:rPr lang="en-US" dirty="0"/>
              <a:t> </a:t>
            </a:r>
            <a:r>
              <a:rPr lang="en-US" dirty="0" err="1" smtClean="0"/>
              <a:t>retírela</a:t>
            </a:r>
            <a:endParaRPr lang="en-US" dirty="0" smtClean="0"/>
          </a:p>
          <a:p>
            <a:r>
              <a:rPr lang="en-US" dirty="0" err="1" smtClean="0"/>
              <a:t>Tiene</a:t>
            </a:r>
            <a:r>
              <a:rPr lang="en-US" dirty="0" smtClean="0"/>
              <a:t> derecho a “Sin Nota”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cualquier</a:t>
            </a:r>
            <a:r>
              <a:rPr lang="en-US" dirty="0" smtClean="0"/>
              <a:t> </a:t>
            </a:r>
            <a:r>
              <a:rPr lang="en-US" dirty="0" err="1" smtClean="0"/>
              <a:t>momento</a:t>
            </a:r>
            <a:r>
              <a:rPr lang="en-US" dirty="0" smtClean="0"/>
              <a:t> del </a:t>
            </a:r>
            <a:r>
              <a:rPr lang="en-US" dirty="0" err="1" smtClean="0"/>
              <a:t>curso</a:t>
            </a:r>
            <a:r>
              <a:rPr lang="en-US" dirty="0" smtClean="0"/>
              <a:t> </a:t>
            </a:r>
            <a:r>
              <a:rPr lang="en-US" dirty="0" err="1" smtClean="0"/>
              <a:t>si</a:t>
            </a:r>
            <a:r>
              <a:rPr lang="en-US" dirty="0" smtClean="0"/>
              <a:t> </a:t>
            </a:r>
            <a:r>
              <a:rPr lang="en-US" dirty="0" err="1" smtClean="0"/>
              <a:t>ud</a:t>
            </a:r>
            <a:r>
              <a:rPr lang="en-US" dirty="0" smtClean="0"/>
              <a:t> lo </a:t>
            </a:r>
            <a:r>
              <a:rPr lang="en-US" dirty="0" err="1" smtClean="0"/>
              <a:t>solicita</a:t>
            </a:r>
            <a:endParaRPr lang="en-US" dirty="0" smtClean="0"/>
          </a:p>
          <a:p>
            <a:r>
              <a:rPr lang="es-PA" dirty="0"/>
              <a:t>Si la siguiente materia es pre-requisito de esta y necesita su nota que está SN, entonces termine el proyecto final y preséntelo.</a:t>
            </a:r>
          </a:p>
          <a:p>
            <a:pPr lvl="1"/>
            <a:r>
              <a:rPr lang="es-PA" dirty="0"/>
              <a:t>No se puede pedir parcialmente una nota para matricular la siguiente</a:t>
            </a:r>
            <a:r>
              <a:rPr lang="es-PA" dirty="0" smtClean="0"/>
              <a:t>.</a:t>
            </a:r>
            <a:endParaRPr lang="en-US" dirty="0" smtClean="0"/>
          </a:p>
          <a:p>
            <a:r>
              <a:rPr lang="en-US" dirty="0" smtClean="0"/>
              <a:t>No presto </a:t>
            </a:r>
            <a:r>
              <a:rPr lang="en-US" dirty="0" err="1" smtClean="0"/>
              <a:t>componentes</a:t>
            </a:r>
            <a:r>
              <a:rPr lang="en-US" dirty="0" smtClean="0"/>
              <a:t> </a:t>
            </a:r>
            <a:r>
              <a:rPr lang="en-US" dirty="0" err="1" smtClean="0"/>
              <a:t>ni</a:t>
            </a:r>
            <a:r>
              <a:rPr lang="en-US" dirty="0" smtClean="0"/>
              <a:t> </a:t>
            </a:r>
            <a:r>
              <a:rPr lang="en-US" dirty="0" err="1" smtClean="0"/>
              <a:t>tarjetas</a:t>
            </a:r>
            <a:r>
              <a:rPr lang="en-US" dirty="0" smtClean="0"/>
              <a:t>, no soy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tienda</a:t>
            </a:r>
            <a:endParaRPr lang="en-US" dirty="0" smtClean="0"/>
          </a:p>
          <a:p>
            <a:r>
              <a:rPr lang="en-US" dirty="0" smtClean="0"/>
              <a:t>Deben </a:t>
            </a:r>
            <a:r>
              <a:rPr lang="en-US" dirty="0" err="1" smtClean="0"/>
              <a:t>conseguir</a:t>
            </a:r>
            <a:r>
              <a:rPr lang="en-US" dirty="0" smtClean="0"/>
              <a:t> </a:t>
            </a:r>
            <a:r>
              <a:rPr lang="en-US" dirty="0" err="1" smtClean="0"/>
              <a:t>todos</a:t>
            </a:r>
            <a:r>
              <a:rPr lang="en-US" dirty="0" smtClean="0"/>
              <a:t> </a:t>
            </a:r>
            <a:r>
              <a:rPr lang="en-US" dirty="0" err="1" smtClean="0"/>
              <a:t>sus</a:t>
            </a:r>
            <a:r>
              <a:rPr lang="en-US" dirty="0" smtClean="0"/>
              <a:t> </a:t>
            </a:r>
            <a:r>
              <a:rPr lang="en-US" dirty="0" err="1" smtClean="0"/>
              <a:t>insumos</a:t>
            </a:r>
            <a:r>
              <a:rPr lang="en-US" dirty="0" smtClean="0"/>
              <a:t> para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laboratorios</a:t>
            </a:r>
            <a:r>
              <a:rPr lang="en-US" dirty="0" smtClean="0"/>
              <a:t> </a:t>
            </a:r>
            <a:r>
              <a:rPr lang="en-US" dirty="0" err="1" smtClean="0"/>
              <a:t>desde</a:t>
            </a:r>
            <a:r>
              <a:rPr lang="en-US" dirty="0" smtClean="0"/>
              <a:t> el </a:t>
            </a:r>
            <a:r>
              <a:rPr lang="en-US" dirty="0" err="1" smtClean="0"/>
              <a:t>día</a:t>
            </a:r>
            <a:r>
              <a:rPr lang="en-US" dirty="0" smtClean="0"/>
              <a:t> 1.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9434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452718"/>
            <a:ext cx="12024575" cy="1400530"/>
          </a:xfrm>
        </p:spPr>
        <p:txBody>
          <a:bodyPr/>
          <a:lstStyle/>
          <a:p>
            <a:r>
              <a:rPr lang="es-PA" dirty="0" smtClean="0"/>
              <a:t>Inteligencia Artificial – Buen Comportamiento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171193"/>
            <a:ext cx="11656759" cy="5458207"/>
          </a:xfrm>
        </p:spPr>
        <p:txBody>
          <a:bodyPr>
            <a:normAutofit/>
          </a:bodyPr>
          <a:lstStyle/>
          <a:p>
            <a:endParaRPr lang="es-PA" dirty="0" smtClean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7053" y="1262765"/>
            <a:ext cx="6628461" cy="5275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310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" y="452718"/>
            <a:ext cx="12192000" cy="1400530"/>
          </a:xfrm>
        </p:spPr>
        <p:txBody>
          <a:bodyPr/>
          <a:lstStyle/>
          <a:p>
            <a:r>
              <a:rPr lang="es-PA" sz="3800" dirty="0" smtClean="0"/>
              <a:t>Inteligencia Artificial – Naturaleza de los Entornos</a:t>
            </a:r>
            <a:endParaRPr lang="es-PA" sz="38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171193"/>
            <a:ext cx="11656759" cy="5458207"/>
          </a:xfrm>
        </p:spPr>
        <p:txBody>
          <a:bodyPr>
            <a:normAutofit lnSpcReduction="10000"/>
          </a:bodyPr>
          <a:lstStyle/>
          <a:p>
            <a:r>
              <a:rPr lang="es-PA" dirty="0" smtClean="0"/>
              <a:t>Completa o Parcialmente Observable</a:t>
            </a:r>
          </a:p>
          <a:p>
            <a:pPr lvl="1"/>
            <a:r>
              <a:rPr lang="es-PA" dirty="0" smtClean="0"/>
              <a:t>Completa:  Tiene acceso a todos los estados en cualquier momento</a:t>
            </a:r>
          </a:p>
          <a:p>
            <a:pPr lvl="2"/>
            <a:r>
              <a:rPr lang="es-PA" dirty="0" smtClean="0"/>
              <a:t>Detectamos todo lo necesario para realizar las acciones</a:t>
            </a:r>
          </a:p>
          <a:p>
            <a:pPr lvl="2"/>
            <a:r>
              <a:rPr lang="es-PA" dirty="0" smtClean="0"/>
              <a:t>No se necesita mantener el estado del ambiente (ya se tiene en cada estado)</a:t>
            </a:r>
          </a:p>
          <a:p>
            <a:pPr lvl="1"/>
            <a:r>
              <a:rPr lang="es-PA" dirty="0" smtClean="0"/>
              <a:t>Parcial:  Información del sensor con ruido o deja de responder</a:t>
            </a:r>
          </a:p>
          <a:p>
            <a:pPr lvl="2"/>
            <a:r>
              <a:rPr lang="es-PA" dirty="0" smtClean="0"/>
              <a:t>Una aspiradora con sensor de polvo solamente (no entiende ubicación)</a:t>
            </a:r>
          </a:p>
          <a:p>
            <a:pPr lvl="2"/>
            <a:r>
              <a:rPr lang="es-PA" dirty="0" smtClean="0"/>
              <a:t>En SDC no podemos saber las acciones que toman los otros vehículos</a:t>
            </a:r>
          </a:p>
          <a:p>
            <a:r>
              <a:rPr lang="es-PA" dirty="0" err="1" smtClean="0"/>
              <a:t>Uni</a:t>
            </a:r>
            <a:r>
              <a:rPr lang="es-PA" dirty="0" smtClean="0"/>
              <a:t>-agente o </a:t>
            </a:r>
            <a:r>
              <a:rPr lang="es-PA" dirty="0" err="1" smtClean="0"/>
              <a:t>multi</a:t>
            </a:r>
            <a:r>
              <a:rPr lang="es-PA" dirty="0" smtClean="0"/>
              <a:t>-agente</a:t>
            </a:r>
          </a:p>
          <a:p>
            <a:pPr lvl="1"/>
            <a:r>
              <a:rPr lang="es-PA" dirty="0" smtClean="0"/>
              <a:t>Para el </a:t>
            </a:r>
            <a:r>
              <a:rPr lang="es-PA" dirty="0" err="1" smtClean="0"/>
              <a:t>ejm</a:t>
            </a:r>
            <a:r>
              <a:rPr lang="es-PA" dirty="0" smtClean="0"/>
              <a:t>. Del taxi</a:t>
            </a:r>
          </a:p>
          <a:p>
            <a:pPr lvl="2"/>
            <a:r>
              <a:rPr lang="es-PA" dirty="0" smtClean="0"/>
              <a:t>Otros son otros agentes</a:t>
            </a:r>
          </a:p>
          <a:p>
            <a:pPr lvl="2"/>
            <a:r>
              <a:rPr lang="es-PA" dirty="0" smtClean="0"/>
              <a:t>O forman parte del ambiente</a:t>
            </a:r>
          </a:p>
          <a:p>
            <a:r>
              <a:rPr lang="es-PA" dirty="0" smtClean="0"/>
              <a:t>Ajedrez: </a:t>
            </a:r>
            <a:r>
              <a:rPr lang="es-PA" dirty="0" err="1" smtClean="0"/>
              <a:t>multiagente</a:t>
            </a:r>
            <a:r>
              <a:rPr lang="es-PA" dirty="0" smtClean="0"/>
              <a:t> competitivo</a:t>
            </a:r>
          </a:p>
          <a:p>
            <a:r>
              <a:rPr lang="es-PA" dirty="0" smtClean="0"/>
              <a:t>Taxi: </a:t>
            </a:r>
            <a:r>
              <a:rPr lang="es-PA" dirty="0" err="1" smtClean="0"/>
              <a:t>multiagente</a:t>
            </a:r>
            <a:r>
              <a:rPr lang="es-PA" dirty="0" smtClean="0"/>
              <a:t> cooperativo</a:t>
            </a:r>
          </a:p>
          <a:p>
            <a:pPr lvl="1"/>
            <a:r>
              <a:rPr lang="es-PA" dirty="0" smtClean="0"/>
              <a:t>Comportamiento aleatorio ayuda a competitividad</a:t>
            </a:r>
          </a:p>
        </p:txBody>
      </p:sp>
      <p:pic>
        <p:nvPicPr>
          <p:cNvPr id="2050" name="Picture 2" descr="Image result for single agent vs multi agent ches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8668" y="4032697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single agent puzzl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49" t="63197" r="45645" b="5066"/>
          <a:stretch/>
        </p:blipFill>
        <p:spPr bwMode="auto">
          <a:xfrm>
            <a:off x="7007135" y="4015994"/>
            <a:ext cx="2524260" cy="2176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6876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" y="452718"/>
            <a:ext cx="12192000" cy="1400530"/>
          </a:xfrm>
        </p:spPr>
        <p:txBody>
          <a:bodyPr/>
          <a:lstStyle/>
          <a:p>
            <a:r>
              <a:rPr lang="es-PA" sz="3800" dirty="0" smtClean="0"/>
              <a:t>Inteligencia Artificial – Naturaleza de los Entornos</a:t>
            </a:r>
            <a:endParaRPr lang="es-PA" sz="38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171193"/>
            <a:ext cx="11656759" cy="5458207"/>
          </a:xfrm>
        </p:spPr>
        <p:txBody>
          <a:bodyPr>
            <a:normAutofit/>
          </a:bodyPr>
          <a:lstStyle/>
          <a:p>
            <a:r>
              <a:rPr lang="es-PA" dirty="0" err="1" smtClean="0"/>
              <a:t>Deterministico</a:t>
            </a:r>
            <a:r>
              <a:rPr lang="es-PA" dirty="0" smtClean="0"/>
              <a:t> vs </a:t>
            </a:r>
            <a:r>
              <a:rPr lang="es-PA" dirty="0" err="1" smtClean="0"/>
              <a:t>Estocastico</a:t>
            </a:r>
            <a:endParaRPr lang="es-PA" dirty="0" smtClean="0"/>
          </a:p>
          <a:p>
            <a:pPr lvl="1"/>
            <a:r>
              <a:rPr lang="es-PA" dirty="0" err="1" smtClean="0"/>
              <a:t>Deterministico</a:t>
            </a:r>
            <a:r>
              <a:rPr lang="es-PA" dirty="0" smtClean="0"/>
              <a:t>:  El estado siguiente depende de la acción actual</a:t>
            </a:r>
          </a:p>
          <a:p>
            <a:pPr lvl="2"/>
            <a:r>
              <a:rPr lang="es-PA" dirty="0" smtClean="0"/>
              <a:t>Aspiradora</a:t>
            </a:r>
          </a:p>
          <a:p>
            <a:pPr lvl="1"/>
            <a:r>
              <a:rPr lang="es-PA" dirty="0" err="1" smtClean="0"/>
              <a:t>Estocastico</a:t>
            </a:r>
            <a:r>
              <a:rPr lang="es-PA" dirty="0" smtClean="0"/>
              <a:t>: incertidumbre, probabilístico y depende</a:t>
            </a:r>
          </a:p>
          <a:p>
            <a:pPr lvl="2"/>
            <a:r>
              <a:rPr lang="es-PA" dirty="0" smtClean="0"/>
              <a:t>SDC</a:t>
            </a:r>
          </a:p>
          <a:p>
            <a:pPr lvl="2"/>
            <a:r>
              <a:rPr lang="es-PA" dirty="0" smtClean="0"/>
              <a:t>Si al mundo de la aspiradora añadimos </a:t>
            </a:r>
            <a:r>
              <a:rPr lang="es-PA" dirty="0" err="1" smtClean="0"/>
              <a:t>aleatoreamente</a:t>
            </a:r>
            <a:r>
              <a:rPr lang="es-PA" dirty="0" smtClean="0"/>
              <a:t> polvo</a:t>
            </a:r>
          </a:p>
          <a:p>
            <a:r>
              <a:rPr lang="es-PA" dirty="0" smtClean="0"/>
              <a:t>Un ambiente es incierto si no es completamente observable o determinístico</a:t>
            </a:r>
          </a:p>
          <a:p>
            <a:r>
              <a:rPr lang="es-PA" dirty="0" err="1" smtClean="0"/>
              <a:t>Episodico</a:t>
            </a:r>
            <a:r>
              <a:rPr lang="es-PA" dirty="0" smtClean="0"/>
              <a:t> vs Secuencial</a:t>
            </a:r>
          </a:p>
          <a:p>
            <a:pPr lvl="1"/>
            <a:r>
              <a:rPr lang="es-PA" dirty="0" err="1" smtClean="0"/>
              <a:t>Episodico</a:t>
            </a:r>
            <a:r>
              <a:rPr lang="es-PA" dirty="0" smtClean="0"/>
              <a:t>:  percepción y luego acción</a:t>
            </a:r>
          </a:p>
          <a:p>
            <a:pPr lvl="2"/>
            <a:r>
              <a:rPr lang="es-PA" dirty="0" smtClean="0"/>
              <a:t>El siguiente episodio no depende de acciones previas</a:t>
            </a:r>
          </a:p>
          <a:p>
            <a:pPr lvl="2"/>
            <a:r>
              <a:rPr lang="es-PA" dirty="0" smtClean="0"/>
              <a:t>Sistema de visión de desperfectos</a:t>
            </a:r>
          </a:p>
          <a:p>
            <a:pPr lvl="1"/>
            <a:r>
              <a:rPr lang="es-PA" dirty="0" smtClean="0"/>
              <a:t>Secuencial: acciones a corto plazo afectan acciones futuras a largo plazo</a:t>
            </a:r>
          </a:p>
          <a:p>
            <a:pPr lvl="2"/>
            <a:r>
              <a:rPr lang="es-PA" dirty="0" smtClean="0"/>
              <a:t>Ajedrez, SDC</a:t>
            </a:r>
          </a:p>
        </p:txBody>
      </p:sp>
    </p:spTree>
    <p:extLst>
      <p:ext uri="{BB962C8B-B14F-4D97-AF65-F5344CB8AC3E}">
        <p14:creationId xmlns:p14="http://schemas.microsoft.com/office/powerpoint/2010/main" val="401920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" y="452718"/>
            <a:ext cx="12192000" cy="1400530"/>
          </a:xfrm>
        </p:spPr>
        <p:txBody>
          <a:bodyPr/>
          <a:lstStyle/>
          <a:p>
            <a:r>
              <a:rPr lang="es-PA" sz="3800" dirty="0" smtClean="0"/>
              <a:t>Inteligencia Artificial – Naturaleza de los Entornos</a:t>
            </a:r>
            <a:endParaRPr lang="es-PA" sz="38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171193"/>
            <a:ext cx="11656759" cy="5458207"/>
          </a:xfrm>
        </p:spPr>
        <p:txBody>
          <a:bodyPr>
            <a:normAutofit/>
          </a:bodyPr>
          <a:lstStyle/>
          <a:p>
            <a:r>
              <a:rPr lang="es-PA" dirty="0" smtClean="0"/>
              <a:t>Estático vs Dinámico</a:t>
            </a:r>
          </a:p>
          <a:p>
            <a:pPr lvl="1"/>
            <a:r>
              <a:rPr lang="es-PA" dirty="0" smtClean="0"/>
              <a:t>Dinámico:  El entorno cambia mientras se toma decisión</a:t>
            </a:r>
          </a:p>
          <a:p>
            <a:pPr lvl="2"/>
            <a:r>
              <a:rPr lang="es-PA" dirty="0" smtClean="0"/>
              <a:t>Pregunta al agente que hacer</a:t>
            </a:r>
          </a:p>
          <a:p>
            <a:pPr lvl="1"/>
            <a:r>
              <a:rPr lang="es-PA" dirty="0" smtClean="0"/>
              <a:t>Estático: no posee cambio</a:t>
            </a:r>
          </a:p>
          <a:p>
            <a:pPr lvl="2"/>
            <a:r>
              <a:rPr lang="es-PA" dirty="0" smtClean="0"/>
              <a:t>Fáciles de manejar</a:t>
            </a:r>
          </a:p>
          <a:p>
            <a:pPr lvl="2"/>
            <a:r>
              <a:rPr lang="es-PA" dirty="0" smtClean="0"/>
              <a:t>No necesita mirar el entorno mientras decide</a:t>
            </a:r>
          </a:p>
          <a:p>
            <a:pPr lvl="1"/>
            <a:r>
              <a:rPr lang="es-PA" dirty="0" err="1" smtClean="0"/>
              <a:t>Semidinámico</a:t>
            </a:r>
            <a:r>
              <a:rPr lang="es-PA" dirty="0" smtClean="0"/>
              <a:t>:  el entorno no cambia, el agente si</a:t>
            </a:r>
          </a:p>
          <a:p>
            <a:pPr lvl="2"/>
            <a:r>
              <a:rPr lang="es-PA" dirty="0" smtClean="0"/>
              <a:t>Ajedrez con reloj</a:t>
            </a:r>
          </a:p>
          <a:p>
            <a:r>
              <a:rPr lang="es-PA" dirty="0" smtClean="0"/>
              <a:t>Discreto vs continuo</a:t>
            </a:r>
          </a:p>
          <a:p>
            <a:pPr lvl="1"/>
            <a:r>
              <a:rPr lang="es-PA" dirty="0" smtClean="0"/>
              <a:t>El estado del entorno a medida que transcurre el tiempo</a:t>
            </a:r>
          </a:p>
          <a:p>
            <a:pPr lvl="1"/>
            <a:r>
              <a:rPr lang="es-PA" dirty="0" smtClean="0"/>
              <a:t>Discreto: Ajedrez, damas, X 0</a:t>
            </a:r>
          </a:p>
          <a:p>
            <a:pPr lvl="1"/>
            <a:r>
              <a:rPr lang="es-PA" dirty="0" smtClean="0"/>
              <a:t>Continuo: SDC, </a:t>
            </a:r>
            <a:r>
              <a:rPr lang="es-PA" dirty="0" err="1" smtClean="0"/>
              <a:t>Robotica</a:t>
            </a:r>
            <a:r>
              <a:rPr lang="es-PA" dirty="0" smtClean="0"/>
              <a:t> con objetos móviles</a:t>
            </a:r>
          </a:p>
        </p:txBody>
      </p:sp>
    </p:spTree>
    <p:extLst>
      <p:ext uri="{BB962C8B-B14F-4D97-AF65-F5344CB8AC3E}">
        <p14:creationId xmlns:p14="http://schemas.microsoft.com/office/powerpoint/2010/main" val="3675508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" y="452718"/>
            <a:ext cx="12192000" cy="1400530"/>
          </a:xfrm>
        </p:spPr>
        <p:txBody>
          <a:bodyPr/>
          <a:lstStyle/>
          <a:p>
            <a:r>
              <a:rPr lang="es-PA" sz="3800" dirty="0" smtClean="0"/>
              <a:t>Inteligencia Artificial – Naturaleza de los Entornos</a:t>
            </a:r>
            <a:endParaRPr lang="es-PA" sz="38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171193"/>
            <a:ext cx="11656759" cy="5458207"/>
          </a:xfrm>
        </p:spPr>
        <p:txBody>
          <a:bodyPr>
            <a:normAutofit/>
          </a:bodyPr>
          <a:lstStyle/>
          <a:p>
            <a:r>
              <a:rPr lang="es-PA" dirty="0" smtClean="0"/>
              <a:t>Conocido vs Desconocido:</a:t>
            </a:r>
          </a:p>
          <a:p>
            <a:pPr lvl="1"/>
            <a:r>
              <a:rPr lang="es-PA" dirty="0" smtClean="0"/>
              <a:t>Se refiere mas al agente que al entorno</a:t>
            </a:r>
            <a:endParaRPr lang="es-PA" dirty="0"/>
          </a:p>
          <a:p>
            <a:pPr lvl="1"/>
            <a:r>
              <a:rPr lang="es-PA" dirty="0" smtClean="0"/>
              <a:t>Leyes físicas</a:t>
            </a:r>
          </a:p>
          <a:p>
            <a:pPr lvl="1"/>
            <a:r>
              <a:rPr lang="es-PA" dirty="0" smtClean="0"/>
              <a:t>Desconocido</a:t>
            </a:r>
          </a:p>
          <a:p>
            <a:pPr lvl="2"/>
            <a:r>
              <a:rPr lang="es-PA" dirty="0" smtClean="0"/>
              <a:t>debe aprender de él para tomar buenas decisiones</a:t>
            </a:r>
          </a:p>
          <a:p>
            <a:pPr lvl="1"/>
            <a:r>
              <a:rPr lang="es-PA" dirty="0" smtClean="0"/>
              <a:t>Un ambiente conocido puede ser parcialmente observable</a:t>
            </a:r>
          </a:p>
          <a:p>
            <a:pPr lvl="2"/>
            <a:r>
              <a:rPr lang="es-PA" dirty="0" smtClean="0"/>
              <a:t>Solitario: no se sabe la siguiente carta, si las reglas</a:t>
            </a:r>
          </a:p>
          <a:p>
            <a:pPr lvl="1"/>
            <a:r>
              <a:rPr lang="es-PA" dirty="0" smtClean="0"/>
              <a:t>Un ambiente desconocido puede ser completamente observable</a:t>
            </a:r>
          </a:p>
          <a:p>
            <a:pPr lvl="2"/>
            <a:r>
              <a:rPr lang="es-PA" dirty="0" smtClean="0"/>
              <a:t>Videojuego: se ve el entorno pero no se interactuar</a:t>
            </a:r>
          </a:p>
        </p:txBody>
      </p:sp>
      <p:pic>
        <p:nvPicPr>
          <p:cNvPr id="5124" name="Picture 4" descr="Image result for solitai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8082" y="1374321"/>
            <a:ext cx="3296993" cy="1845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Image result for mario kar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8082" y="4421165"/>
            <a:ext cx="3077738" cy="1914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4654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" y="452718"/>
            <a:ext cx="12192000" cy="1400530"/>
          </a:xfrm>
        </p:spPr>
        <p:txBody>
          <a:bodyPr/>
          <a:lstStyle/>
          <a:p>
            <a:r>
              <a:rPr lang="es-PA" sz="3800" dirty="0" smtClean="0"/>
              <a:t>Inteligencia Artificial – Naturaleza de los Entornos</a:t>
            </a:r>
            <a:endParaRPr lang="es-PA" sz="38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171193"/>
            <a:ext cx="11656759" cy="5458207"/>
          </a:xfrm>
        </p:spPr>
        <p:txBody>
          <a:bodyPr>
            <a:normAutofit/>
          </a:bodyPr>
          <a:lstStyle/>
          <a:p>
            <a:r>
              <a:rPr lang="es-PA" dirty="0" smtClean="0"/>
              <a:t>Conocido vs Desconocido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r>
              <a:rPr lang="es-PA" dirty="0" smtClean="0"/>
              <a:t>También para los agentes se deben evaluar varias clases de entornos</a:t>
            </a:r>
          </a:p>
          <a:p>
            <a:r>
              <a:rPr lang="es-PA" dirty="0" smtClean="0"/>
              <a:t>Recordar que el agente maximiza su desempeño promedio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6257" y="1708931"/>
            <a:ext cx="7102701" cy="3153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958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59229" y="452718"/>
            <a:ext cx="11463577" cy="1400530"/>
          </a:xfrm>
        </p:spPr>
        <p:txBody>
          <a:bodyPr/>
          <a:lstStyle/>
          <a:p>
            <a:r>
              <a:rPr lang="es-PA" sz="3800" dirty="0" smtClean="0"/>
              <a:t>Inteligencia Artificial – Estructura de los Agentes</a:t>
            </a:r>
            <a:endParaRPr lang="es-PA" sz="38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0" y="1171193"/>
            <a:ext cx="12093261" cy="5458207"/>
          </a:xfrm>
        </p:spPr>
        <p:txBody>
          <a:bodyPr>
            <a:normAutofit fontScale="92500" lnSpcReduction="20000"/>
          </a:bodyPr>
          <a:lstStyle/>
          <a:p>
            <a:r>
              <a:rPr lang="es-PA" dirty="0" smtClean="0"/>
              <a:t>El trabajo de IA es crear programas agentes que implementen esta función de agente</a:t>
            </a:r>
          </a:p>
          <a:p>
            <a:pPr lvl="1"/>
            <a:r>
              <a:rPr lang="es-PA" dirty="0" smtClean="0"/>
              <a:t>Corren en algún conjunto computacional</a:t>
            </a:r>
          </a:p>
          <a:p>
            <a:pPr lvl="1"/>
            <a:r>
              <a:rPr lang="es-PA" dirty="0" smtClean="0"/>
              <a:t>Agente = arquitectura + programa</a:t>
            </a:r>
          </a:p>
          <a:p>
            <a:r>
              <a:rPr lang="es-PA" dirty="0" smtClean="0"/>
              <a:t>Programas Agentes</a:t>
            </a:r>
          </a:p>
          <a:p>
            <a:pPr lvl="1"/>
            <a:r>
              <a:rPr lang="es-PA" dirty="0" smtClean="0"/>
              <a:t>Siempre iguales:  perciben el ambiente, ejecutan acciones a actuadores</a:t>
            </a:r>
          </a:p>
          <a:p>
            <a:pPr lvl="2"/>
            <a:r>
              <a:rPr lang="es-PA" dirty="0" smtClean="0"/>
              <a:t>Si las acciones dependen del grupo de percepciones deben recordarse</a:t>
            </a:r>
          </a:p>
          <a:p>
            <a:pPr lvl="2"/>
            <a:endParaRPr lang="es-PA" dirty="0"/>
          </a:p>
          <a:p>
            <a:pPr lvl="2"/>
            <a:endParaRPr lang="es-PA" dirty="0" smtClean="0"/>
          </a:p>
          <a:p>
            <a:pPr lvl="2"/>
            <a:endParaRPr lang="es-PA" dirty="0"/>
          </a:p>
          <a:p>
            <a:pPr lvl="2"/>
            <a:endParaRPr lang="es-PA" dirty="0" smtClean="0"/>
          </a:p>
          <a:p>
            <a:pPr lvl="2"/>
            <a:endParaRPr lang="es-PA" dirty="0"/>
          </a:p>
          <a:p>
            <a:pPr lvl="2"/>
            <a:endParaRPr lang="es-PA" dirty="0" smtClean="0"/>
          </a:p>
          <a:p>
            <a:r>
              <a:rPr lang="es-PA" dirty="0" smtClean="0"/>
              <a:t>Un agente basado en tablas es una mala decisión de diseño!.  A pesar de todo hace lo deseado.</a:t>
            </a:r>
          </a:p>
          <a:p>
            <a:pPr lvl="1"/>
            <a:r>
              <a:rPr lang="es-PA" dirty="0" smtClean="0"/>
              <a:t>En el taxi: cámara a 640x480 x 24 bits color @ 30s = 10^250,000,000,000 </a:t>
            </a:r>
            <a:r>
              <a:rPr lang="es-PA" dirty="0" err="1" smtClean="0"/>
              <a:t>percepts</a:t>
            </a:r>
            <a:endParaRPr lang="es-PA" dirty="0" smtClean="0"/>
          </a:p>
          <a:p>
            <a:pPr lvl="1"/>
            <a:r>
              <a:rPr lang="es-PA" dirty="0" smtClean="0"/>
              <a:t>Ajedrez = 10^150 posibilidades</a:t>
            </a:r>
          </a:p>
          <a:p>
            <a:pPr lvl="2"/>
            <a:r>
              <a:rPr lang="es-PA" dirty="0" smtClean="0"/>
              <a:t>Demasiado tiempo de creación, alojamiento del agente</a:t>
            </a:r>
          </a:p>
          <a:p>
            <a:pPr lvl="1"/>
            <a:endParaRPr lang="es-PA" dirty="0" smtClean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5317" y="3192549"/>
            <a:ext cx="7042597" cy="1776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958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59229" y="452718"/>
            <a:ext cx="11463577" cy="1400530"/>
          </a:xfrm>
        </p:spPr>
        <p:txBody>
          <a:bodyPr/>
          <a:lstStyle/>
          <a:p>
            <a:r>
              <a:rPr lang="es-PA" sz="3800" dirty="0" smtClean="0"/>
              <a:t>Inteligencia Artificial – Estructura de los Agentes</a:t>
            </a:r>
            <a:endParaRPr lang="es-PA" sz="38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80305" y="1171193"/>
            <a:ext cx="11797048" cy="5458207"/>
          </a:xfrm>
        </p:spPr>
        <p:txBody>
          <a:bodyPr>
            <a:normAutofit/>
          </a:bodyPr>
          <a:lstStyle/>
          <a:p>
            <a:r>
              <a:rPr lang="es-PA" dirty="0" smtClean="0"/>
              <a:t>Agentes de reflejo simple</a:t>
            </a:r>
          </a:p>
          <a:p>
            <a:pPr lvl="1"/>
            <a:r>
              <a:rPr lang="es-PA" dirty="0" smtClean="0"/>
              <a:t>Acciones actuales de estados actuales</a:t>
            </a:r>
          </a:p>
          <a:p>
            <a:pPr lvl="1"/>
            <a:r>
              <a:rPr lang="es-PA" dirty="0" smtClean="0"/>
              <a:t>Ignora historia</a:t>
            </a:r>
          </a:p>
          <a:p>
            <a:pPr lvl="1"/>
            <a:r>
              <a:rPr lang="es-PA" dirty="0" smtClean="0"/>
              <a:t>Sin embargo ocurren en ambientes complejos</a:t>
            </a:r>
          </a:p>
          <a:p>
            <a:pPr lvl="1"/>
            <a:endParaRPr lang="es-PA" dirty="0"/>
          </a:p>
          <a:p>
            <a:pPr lvl="1"/>
            <a:endParaRPr lang="es-PA" dirty="0" smtClean="0"/>
          </a:p>
          <a:p>
            <a:pPr lvl="1"/>
            <a:endParaRPr lang="es-PA" dirty="0"/>
          </a:p>
          <a:p>
            <a:pPr lvl="1"/>
            <a:endParaRPr lang="es-PA" dirty="0" smtClean="0"/>
          </a:p>
          <a:p>
            <a:pPr lvl="1"/>
            <a:endParaRPr lang="es-PA" dirty="0"/>
          </a:p>
          <a:p>
            <a:pPr lvl="1"/>
            <a:endParaRPr lang="es-PA" dirty="0" smtClean="0"/>
          </a:p>
          <a:p>
            <a:pPr lvl="1"/>
            <a:r>
              <a:rPr lang="es-PA" dirty="0" smtClean="0"/>
              <a:t>Estos ambientes fallan catastróficamente</a:t>
            </a:r>
          </a:p>
          <a:p>
            <a:pPr lvl="2"/>
            <a:r>
              <a:rPr lang="es-PA" dirty="0" smtClean="0"/>
              <a:t>Tienen que ser </a:t>
            </a:r>
            <a:r>
              <a:rPr lang="es-PA" dirty="0" err="1" smtClean="0"/>
              <a:t>complentamente</a:t>
            </a:r>
            <a:r>
              <a:rPr lang="es-PA" dirty="0" smtClean="0"/>
              <a:t> observables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843" t="12101" r="23135" b="15787"/>
          <a:stretch/>
        </p:blipFill>
        <p:spPr>
          <a:xfrm>
            <a:off x="6053070" y="1332103"/>
            <a:ext cx="5602310" cy="104229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6828" y="2811042"/>
            <a:ext cx="5485978" cy="2519722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4"/>
          <a:srcRect r="31369"/>
          <a:stretch/>
        </p:blipFill>
        <p:spPr>
          <a:xfrm>
            <a:off x="359229" y="2857308"/>
            <a:ext cx="5602309" cy="208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293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59229" y="452718"/>
            <a:ext cx="11463577" cy="1400530"/>
          </a:xfrm>
        </p:spPr>
        <p:txBody>
          <a:bodyPr/>
          <a:lstStyle/>
          <a:p>
            <a:r>
              <a:rPr lang="es-PA" sz="3800" dirty="0" smtClean="0"/>
              <a:t>Inteligencia Artificial – Estructura de los Agentes</a:t>
            </a:r>
            <a:endParaRPr lang="es-PA" sz="38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80305" y="1171193"/>
            <a:ext cx="11797048" cy="5458207"/>
          </a:xfrm>
        </p:spPr>
        <p:txBody>
          <a:bodyPr>
            <a:normAutofit/>
          </a:bodyPr>
          <a:lstStyle/>
          <a:p>
            <a:r>
              <a:rPr lang="es-PA" dirty="0" smtClean="0"/>
              <a:t>Agentes de reflejo basado en modelos</a:t>
            </a:r>
          </a:p>
          <a:p>
            <a:pPr lvl="1"/>
            <a:r>
              <a:rPr lang="es-PA" dirty="0" smtClean="0"/>
              <a:t>Mantiene parte del estado previo internamente</a:t>
            </a:r>
          </a:p>
          <a:p>
            <a:pPr lvl="2"/>
            <a:r>
              <a:rPr lang="es-PA" dirty="0" smtClean="0"/>
              <a:t>Caso de freno de </a:t>
            </a:r>
            <a:r>
              <a:rPr lang="es-PA" dirty="0" err="1" smtClean="0"/>
              <a:t>vehiculo</a:t>
            </a:r>
            <a:r>
              <a:rPr lang="es-PA" dirty="0" smtClean="0"/>
              <a:t> si ve uno al frente</a:t>
            </a:r>
          </a:p>
          <a:p>
            <a:pPr lvl="1"/>
            <a:r>
              <a:rPr lang="es-PA" dirty="0" smtClean="0"/>
              <a:t>Necesitamos información de como evoluciona el ambiente</a:t>
            </a:r>
          </a:p>
          <a:p>
            <a:pPr lvl="1"/>
            <a:r>
              <a:rPr lang="es-PA" dirty="0" smtClean="0"/>
              <a:t>Como esta información afecta el ambiente</a:t>
            </a:r>
            <a:endParaRPr lang="es-PA" dirty="0"/>
          </a:p>
          <a:p>
            <a:pPr lvl="1"/>
            <a:r>
              <a:rPr lang="es-PA" dirty="0" smtClean="0"/>
              <a:t>Se puede realizar con información booleana o probabilística</a:t>
            </a:r>
          </a:p>
          <a:p>
            <a:pPr lvl="2"/>
            <a:r>
              <a:rPr lang="es-PA" dirty="0" smtClean="0"/>
              <a:t>Llamado modelo del entorno</a:t>
            </a:r>
          </a:p>
          <a:p>
            <a:pPr lvl="2"/>
            <a:r>
              <a:rPr lang="es-PA" dirty="0" smtClean="0"/>
              <a:t>En SDC podemos tomar una decisión de un universo parcialmente observable</a:t>
            </a:r>
          </a:p>
          <a:p>
            <a:pPr lvl="2"/>
            <a:r>
              <a:rPr lang="es-PA" dirty="0" smtClean="0"/>
              <a:t>No es necesario describir el entorno como es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4855" y="4267008"/>
            <a:ext cx="5366806" cy="2478302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279" y="4716485"/>
            <a:ext cx="5924550" cy="2028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955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59229" y="452718"/>
            <a:ext cx="11463577" cy="1400530"/>
          </a:xfrm>
        </p:spPr>
        <p:txBody>
          <a:bodyPr/>
          <a:lstStyle/>
          <a:p>
            <a:r>
              <a:rPr lang="es-PA" sz="3800" dirty="0" smtClean="0"/>
              <a:t>Inteligencia Artificial – Estructura de los Agentes</a:t>
            </a:r>
            <a:endParaRPr lang="es-PA" sz="38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80305" y="1171193"/>
            <a:ext cx="11797048" cy="5458207"/>
          </a:xfrm>
        </p:spPr>
        <p:txBody>
          <a:bodyPr>
            <a:normAutofit/>
          </a:bodyPr>
          <a:lstStyle/>
          <a:p>
            <a:r>
              <a:rPr lang="es-PA" dirty="0" smtClean="0"/>
              <a:t>Agentes basados en objetivos/metas</a:t>
            </a:r>
          </a:p>
          <a:p>
            <a:pPr lvl="1"/>
            <a:r>
              <a:rPr lang="es-PA" dirty="0" smtClean="0"/>
              <a:t>No es suficiente el estado actual para toma de decisiones</a:t>
            </a:r>
          </a:p>
          <a:p>
            <a:pPr lvl="1"/>
            <a:r>
              <a:rPr lang="es-PA" dirty="0" smtClean="0"/>
              <a:t>Combina el modelo con el objetivo</a:t>
            </a:r>
          </a:p>
          <a:p>
            <a:pPr lvl="1"/>
            <a:r>
              <a:rPr lang="es-PA" dirty="0" smtClean="0"/>
              <a:t>A veces es fácil:  El objetivo se cumple inmediatamente</a:t>
            </a:r>
          </a:p>
          <a:p>
            <a:pPr lvl="1"/>
            <a:r>
              <a:rPr lang="es-PA" dirty="0" smtClean="0"/>
              <a:t>A veces es difícil: necesitamos evaluar caminos para alcanzar el objetivo</a:t>
            </a:r>
          </a:p>
          <a:p>
            <a:r>
              <a:rPr lang="es-PA" dirty="0" smtClean="0"/>
              <a:t>Algoritmos de búsqueda y planificación (A*)</a:t>
            </a:r>
          </a:p>
          <a:p>
            <a:r>
              <a:rPr lang="es-PA" dirty="0" err="1" smtClean="0"/>
              <a:t>Evaluan</a:t>
            </a:r>
            <a:r>
              <a:rPr lang="es-PA" dirty="0" smtClean="0"/>
              <a:t> que pasará después</a:t>
            </a:r>
          </a:p>
          <a:p>
            <a:pPr lvl="1"/>
            <a:r>
              <a:rPr lang="es-PA" dirty="0" smtClean="0"/>
              <a:t>Aplicar PID si debemos frenar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5604" y="3671691"/>
            <a:ext cx="6683866" cy="3086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024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Objetivos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1" y="1614196"/>
            <a:ext cx="10429325" cy="4926563"/>
          </a:xfrm>
        </p:spPr>
        <p:txBody>
          <a:bodyPr>
            <a:normAutofit fontScale="85000" lnSpcReduction="20000"/>
          </a:bodyPr>
          <a:lstStyle/>
          <a:p>
            <a:r>
              <a:rPr lang="en-US" dirty="0" err="1" smtClean="0"/>
              <a:t>Aprender</a:t>
            </a:r>
            <a:r>
              <a:rPr lang="en-US" dirty="0" smtClean="0"/>
              <a:t> </a:t>
            </a:r>
            <a:r>
              <a:rPr lang="en-US" dirty="0" err="1" smtClean="0"/>
              <a:t>sobre</a:t>
            </a:r>
            <a:r>
              <a:rPr lang="en-US" dirty="0" smtClean="0"/>
              <a:t>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fundamentos</a:t>
            </a:r>
            <a:r>
              <a:rPr lang="en-US" dirty="0" smtClean="0"/>
              <a:t> de:</a:t>
            </a:r>
          </a:p>
          <a:p>
            <a:pPr lvl="1"/>
            <a:r>
              <a:rPr lang="es-PA" dirty="0" smtClean="0"/>
              <a:t>Inteligencia Artificial (Artificial </a:t>
            </a:r>
            <a:r>
              <a:rPr lang="es-PA" dirty="0" err="1" smtClean="0"/>
              <a:t>Intelligence</a:t>
            </a:r>
            <a:r>
              <a:rPr lang="es-PA" dirty="0" smtClean="0"/>
              <a:t>)</a:t>
            </a:r>
            <a:endParaRPr lang="en-US" dirty="0" smtClean="0"/>
          </a:p>
          <a:p>
            <a:pPr lvl="1"/>
            <a:r>
              <a:rPr lang="en-US" dirty="0" err="1" smtClean="0"/>
              <a:t>Aprendizaje</a:t>
            </a:r>
            <a:r>
              <a:rPr lang="en-US" dirty="0" smtClean="0"/>
              <a:t> de </a:t>
            </a:r>
            <a:r>
              <a:rPr lang="en-US" dirty="0" err="1" smtClean="0"/>
              <a:t>Máquina</a:t>
            </a:r>
            <a:r>
              <a:rPr lang="en-US" dirty="0" smtClean="0"/>
              <a:t> (Machine Learning)</a:t>
            </a:r>
          </a:p>
          <a:p>
            <a:pPr lvl="1"/>
            <a:r>
              <a:rPr lang="en-US" dirty="0" err="1" smtClean="0"/>
              <a:t>Aprendizaje</a:t>
            </a:r>
            <a:r>
              <a:rPr lang="en-US" dirty="0" smtClean="0"/>
              <a:t> </a:t>
            </a:r>
            <a:r>
              <a:rPr lang="en-US" dirty="0" err="1" smtClean="0"/>
              <a:t>Profundo</a:t>
            </a:r>
            <a:r>
              <a:rPr lang="en-US" dirty="0" smtClean="0"/>
              <a:t> (Deep Learning) </a:t>
            </a:r>
          </a:p>
          <a:p>
            <a:r>
              <a:rPr lang="en-US" dirty="0" err="1" smtClean="0"/>
              <a:t>Realizar</a:t>
            </a:r>
            <a:r>
              <a:rPr lang="en-US" dirty="0" smtClean="0"/>
              <a:t> </a:t>
            </a:r>
            <a:r>
              <a:rPr lang="en-US" dirty="0" err="1" smtClean="0"/>
              <a:t>proyectos</a:t>
            </a:r>
            <a:r>
              <a:rPr lang="en-US" dirty="0" smtClean="0"/>
              <a:t> </a:t>
            </a:r>
            <a:r>
              <a:rPr lang="en-US" dirty="0" err="1" smtClean="0"/>
              <a:t>reales</a:t>
            </a:r>
            <a:r>
              <a:rPr lang="en-US" dirty="0" smtClean="0"/>
              <a:t> que </a:t>
            </a:r>
            <a:r>
              <a:rPr lang="en-US" dirty="0" err="1" smtClean="0"/>
              <a:t>llevarán</a:t>
            </a:r>
            <a:r>
              <a:rPr lang="en-US" dirty="0" smtClean="0"/>
              <a:t> a explorer el </a:t>
            </a:r>
            <a:r>
              <a:rPr lang="en-US" dirty="0" err="1" smtClean="0"/>
              <a:t>mundo</a:t>
            </a:r>
            <a:r>
              <a:rPr lang="en-US" dirty="0" smtClean="0"/>
              <a:t> de la IA </a:t>
            </a:r>
          </a:p>
          <a:p>
            <a:r>
              <a:rPr lang="en-US" dirty="0" err="1" smtClean="0"/>
              <a:t>Realizar</a:t>
            </a:r>
            <a:r>
              <a:rPr lang="en-US" dirty="0" smtClean="0"/>
              <a:t> </a:t>
            </a:r>
            <a:r>
              <a:rPr lang="en-US" dirty="0" err="1" smtClean="0"/>
              <a:t>teoría</a:t>
            </a:r>
            <a:r>
              <a:rPr lang="en-US" dirty="0" smtClean="0"/>
              <a:t> y </a:t>
            </a:r>
            <a:r>
              <a:rPr lang="en-US" dirty="0" err="1" smtClean="0"/>
              <a:t>práctica</a:t>
            </a:r>
            <a:endParaRPr lang="en-US" dirty="0" smtClean="0"/>
          </a:p>
          <a:p>
            <a:pPr lvl="1"/>
            <a:r>
              <a:rPr lang="en-US" dirty="0" smtClean="0"/>
              <a:t>60% </a:t>
            </a:r>
            <a:r>
              <a:rPr lang="en-US" dirty="0" err="1" smtClean="0"/>
              <a:t>Práctica</a:t>
            </a:r>
            <a:endParaRPr lang="en-US" dirty="0" smtClean="0"/>
          </a:p>
          <a:p>
            <a:pPr lvl="1"/>
            <a:r>
              <a:rPr lang="en-US" dirty="0" smtClean="0"/>
              <a:t>40% </a:t>
            </a:r>
            <a:r>
              <a:rPr lang="en-US" dirty="0" err="1" smtClean="0"/>
              <a:t>Teoría</a:t>
            </a:r>
            <a:endParaRPr lang="en-US" dirty="0"/>
          </a:p>
          <a:p>
            <a:r>
              <a:rPr lang="en-US" dirty="0" smtClean="0"/>
              <a:t>Al </a:t>
            </a:r>
            <a:r>
              <a:rPr lang="en-US" dirty="0" err="1" smtClean="0"/>
              <a:t>finalizar</a:t>
            </a:r>
            <a:r>
              <a:rPr lang="en-US" dirty="0" smtClean="0"/>
              <a:t> el </a:t>
            </a:r>
            <a:r>
              <a:rPr lang="en-US" dirty="0" err="1" smtClean="0"/>
              <a:t>curso</a:t>
            </a:r>
            <a:r>
              <a:rPr lang="en-US" dirty="0" smtClean="0"/>
              <a:t> </a:t>
            </a:r>
            <a:r>
              <a:rPr lang="en-US" dirty="0" err="1" smtClean="0"/>
              <a:t>debe</a:t>
            </a:r>
            <a:r>
              <a:rPr lang="en-US" dirty="0" smtClean="0"/>
              <a:t> </a:t>
            </a:r>
            <a:r>
              <a:rPr lang="en-US" dirty="0" err="1" smtClean="0"/>
              <a:t>ser</a:t>
            </a:r>
            <a:r>
              <a:rPr lang="en-US" dirty="0" smtClean="0"/>
              <a:t> </a:t>
            </a:r>
            <a:r>
              <a:rPr lang="en-US" dirty="0" err="1" smtClean="0"/>
              <a:t>capaz</a:t>
            </a:r>
            <a:r>
              <a:rPr lang="en-US" dirty="0" smtClean="0"/>
              <a:t> de:</a:t>
            </a:r>
          </a:p>
          <a:p>
            <a:pPr lvl="1"/>
            <a:r>
              <a:rPr lang="en-US" dirty="0" err="1" smtClean="0"/>
              <a:t>Construir</a:t>
            </a:r>
            <a:r>
              <a:rPr lang="en-US" dirty="0" smtClean="0"/>
              <a:t> </a:t>
            </a:r>
            <a:r>
              <a:rPr lang="en-US" dirty="0" err="1" smtClean="0"/>
              <a:t>proyectos</a:t>
            </a:r>
            <a:r>
              <a:rPr lang="en-US" dirty="0"/>
              <a:t> </a:t>
            </a:r>
            <a:r>
              <a:rPr lang="en-US" dirty="0" smtClean="0"/>
              <a:t>de IA</a:t>
            </a:r>
          </a:p>
          <a:p>
            <a:pPr lvl="1"/>
            <a:r>
              <a:rPr lang="en-US" dirty="0" err="1" smtClean="0"/>
              <a:t>Afinar</a:t>
            </a:r>
            <a:r>
              <a:rPr lang="en-US" dirty="0" smtClean="0"/>
              <a:t> y </a:t>
            </a:r>
            <a:r>
              <a:rPr lang="en-US" dirty="0" err="1" smtClean="0"/>
              <a:t>utilizar</a:t>
            </a:r>
            <a:r>
              <a:rPr lang="en-US" dirty="0"/>
              <a:t> </a:t>
            </a:r>
            <a:r>
              <a:rPr lang="en-US" dirty="0" err="1" smtClean="0"/>
              <a:t>sus</a:t>
            </a:r>
            <a:r>
              <a:rPr lang="en-US" dirty="0" smtClean="0"/>
              <a:t> ideas para </a:t>
            </a:r>
            <a:r>
              <a:rPr lang="en-US" dirty="0" err="1" smtClean="0"/>
              <a:t>concretarlas</a:t>
            </a:r>
            <a:endParaRPr lang="en-US" dirty="0"/>
          </a:p>
          <a:p>
            <a:r>
              <a:rPr lang="es-PA" dirty="0" smtClean="0"/>
              <a:t>Sentirse capaces de participar en una </a:t>
            </a:r>
            <a:r>
              <a:rPr lang="es-PA" dirty="0" err="1" smtClean="0"/>
              <a:t>hackaton</a:t>
            </a:r>
            <a:r>
              <a:rPr lang="es-PA" dirty="0" smtClean="0"/>
              <a:t> de IA</a:t>
            </a:r>
            <a:endParaRPr lang="en-US" dirty="0" smtClean="0"/>
          </a:p>
          <a:p>
            <a:endParaRPr lang="es-PA" dirty="0"/>
          </a:p>
          <a:p>
            <a:r>
              <a:rPr lang="es-PA" dirty="0" smtClean="0"/>
              <a:t>Repositorio</a:t>
            </a:r>
          </a:p>
          <a:p>
            <a:pPr lvl="1"/>
            <a:r>
              <a:rPr lang="es-PA" dirty="0" err="1" smtClean="0"/>
              <a:t>Github</a:t>
            </a:r>
            <a:r>
              <a:rPr lang="es-PA" dirty="0" smtClean="0"/>
              <a:t>: https://github.com/ulatinaedupa/ArtificialIntelligence</a:t>
            </a:r>
          </a:p>
          <a:p>
            <a:pPr lvl="1"/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476385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59229" y="452718"/>
            <a:ext cx="11463577" cy="1400530"/>
          </a:xfrm>
        </p:spPr>
        <p:txBody>
          <a:bodyPr/>
          <a:lstStyle/>
          <a:p>
            <a:r>
              <a:rPr lang="es-PA" sz="3800" dirty="0" smtClean="0"/>
              <a:t>Inteligencia Artificial – Estructura de los Agentes</a:t>
            </a:r>
            <a:endParaRPr lang="es-PA" sz="38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80305" y="1171193"/>
            <a:ext cx="6104585" cy="5458207"/>
          </a:xfrm>
        </p:spPr>
        <p:txBody>
          <a:bodyPr>
            <a:normAutofit/>
          </a:bodyPr>
          <a:lstStyle/>
          <a:p>
            <a:r>
              <a:rPr lang="es-PA" dirty="0" smtClean="0"/>
              <a:t>Agentes basados en utilidad</a:t>
            </a:r>
          </a:p>
          <a:p>
            <a:pPr lvl="1"/>
            <a:r>
              <a:rPr lang="es-PA" dirty="0" smtClean="0"/>
              <a:t>Los objetivos no son suficientes para generar IA de alto nivel</a:t>
            </a:r>
          </a:p>
          <a:p>
            <a:pPr lvl="1"/>
            <a:r>
              <a:rPr lang="es-PA" dirty="0" smtClean="0"/>
              <a:t>Miden el desempeño del agente</a:t>
            </a:r>
          </a:p>
          <a:p>
            <a:pPr lvl="2"/>
            <a:r>
              <a:rPr lang="es-PA" dirty="0" smtClean="0"/>
              <a:t>Que tan bien o mal lo hago</a:t>
            </a:r>
          </a:p>
          <a:p>
            <a:pPr lvl="2"/>
            <a:r>
              <a:rPr lang="es-PA" dirty="0" smtClean="0"/>
              <a:t>Bien o mal = utilidad</a:t>
            </a:r>
          </a:p>
          <a:p>
            <a:r>
              <a:rPr lang="es-PA" dirty="0" smtClean="0"/>
              <a:t>La función de utilidad es una medida del desempeño</a:t>
            </a:r>
          </a:p>
          <a:p>
            <a:pPr lvl="1"/>
            <a:r>
              <a:rPr lang="es-PA" dirty="0" smtClean="0"/>
              <a:t>En aspiradora:  optimizo para velocidad y carga eléctrica</a:t>
            </a:r>
          </a:p>
          <a:p>
            <a:pPr lvl="1"/>
            <a:r>
              <a:rPr lang="es-PA" dirty="0" smtClean="0"/>
              <a:t>Manejan incertidumbre, son estocásticos, en ambientes poco o no observables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14767" r="14573"/>
          <a:stretch/>
        </p:blipFill>
        <p:spPr>
          <a:xfrm>
            <a:off x="6206927" y="1853248"/>
            <a:ext cx="5615879" cy="3649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781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59229" y="452718"/>
            <a:ext cx="11463577" cy="1400530"/>
          </a:xfrm>
        </p:spPr>
        <p:txBody>
          <a:bodyPr/>
          <a:lstStyle/>
          <a:p>
            <a:r>
              <a:rPr lang="es-PA" sz="3800" dirty="0" smtClean="0"/>
              <a:t>Inteligencia Artificial – Estructura de los Agentes</a:t>
            </a:r>
            <a:endParaRPr lang="es-PA" sz="38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80305" y="1171193"/>
            <a:ext cx="11732653" cy="5458207"/>
          </a:xfrm>
        </p:spPr>
        <p:txBody>
          <a:bodyPr>
            <a:normAutofit/>
          </a:bodyPr>
          <a:lstStyle/>
          <a:p>
            <a:r>
              <a:rPr lang="es-PA" dirty="0" smtClean="0"/>
              <a:t>Agentes de Aprendizaje</a:t>
            </a:r>
          </a:p>
          <a:p>
            <a:pPr lvl="1"/>
            <a:r>
              <a:rPr lang="es-PA" dirty="0" smtClean="0"/>
              <a:t>Alan Turing propone otro método de enseñar a la máquina a aprender</a:t>
            </a:r>
          </a:p>
          <a:p>
            <a:pPr lvl="1"/>
            <a:r>
              <a:rPr lang="es-PA" dirty="0" smtClean="0"/>
              <a:t>Actualmente es un método general de aprendizaje</a:t>
            </a:r>
          </a:p>
          <a:p>
            <a:pPr lvl="2"/>
            <a:r>
              <a:rPr lang="es-PA" dirty="0" smtClean="0"/>
              <a:t>Elemento de Aprendizaje</a:t>
            </a:r>
          </a:p>
          <a:p>
            <a:pPr lvl="3"/>
            <a:r>
              <a:rPr lang="es-PA" dirty="0" smtClean="0"/>
              <a:t>Hace mejoras</a:t>
            </a:r>
          </a:p>
          <a:p>
            <a:pPr lvl="2"/>
            <a:r>
              <a:rPr lang="es-PA" dirty="0" smtClean="0"/>
              <a:t>Elemento de Desempeño</a:t>
            </a:r>
          </a:p>
          <a:p>
            <a:pPr lvl="3"/>
            <a:r>
              <a:rPr lang="es-PA" dirty="0" smtClean="0"/>
              <a:t>Hace acciones</a:t>
            </a:r>
          </a:p>
          <a:p>
            <a:pPr lvl="2"/>
            <a:r>
              <a:rPr lang="es-PA" dirty="0" smtClean="0"/>
              <a:t>Crítico</a:t>
            </a:r>
          </a:p>
          <a:p>
            <a:pPr lvl="3"/>
            <a:r>
              <a:rPr lang="es-PA" dirty="0" smtClean="0"/>
              <a:t>El elemento de desempeño la usa</a:t>
            </a:r>
          </a:p>
          <a:p>
            <a:pPr lvl="2"/>
            <a:r>
              <a:rPr lang="es-PA" dirty="0" smtClean="0"/>
              <a:t>Generador de Problema</a:t>
            </a:r>
          </a:p>
          <a:p>
            <a:pPr lvl="3"/>
            <a:r>
              <a:rPr lang="es-PA" dirty="0" err="1" smtClean="0"/>
              <a:t>Accion</a:t>
            </a:r>
            <a:r>
              <a:rPr lang="es-PA" dirty="0" smtClean="0"/>
              <a:t> informativa</a:t>
            </a:r>
          </a:p>
          <a:p>
            <a:pPr lvl="3"/>
            <a:r>
              <a:rPr lang="es-PA" dirty="0" smtClean="0"/>
              <a:t>Podemos explorar</a:t>
            </a:r>
          </a:p>
          <a:p>
            <a:pPr lvl="3"/>
            <a:r>
              <a:rPr lang="es-PA" dirty="0" smtClean="0"/>
              <a:t>Tomara tiempo en llevar a nuevas alternativas a largo plazo</a:t>
            </a:r>
          </a:p>
          <a:p>
            <a:pPr lvl="1"/>
            <a:r>
              <a:rPr lang="es-PA" dirty="0" smtClean="0"/>
              <a:t>Se basa en recompensas</a:t>
            </a:r>
          </a:p>
          <a:p>
            <a:pPr lvl="2"/>
            <a:endParaRPr lang="es-PA" dirty="0" smtClean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l="14786" r="15352"/>
          <a:stretch/>
        </p:blipFill>
        <p:spPr>
          <a:xfrm>
            <a:off x="7392473" y="2070635"/>
            <a:ext cx="4623516" cy="3319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828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59229" y="452718"/>
            <a:ext cx="11463577" cy="1400530"/>
          </a:xfrm>
        </p:spPr>
        <p:txBody>
          <a:bodyPr/>
          <a:lstStyle/>
          <a:p>
            <a:r>
              <a:rPr lang="es-PA" sz="3800" dirty="0" smtClean="0"/>
              <a:t>Inteligencia Artificial – Estructura de los Agentes</a:t>
            </a:r>
            <a:endParaRPr lang="es-PA" sz="38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80305" y="1171193"/>
            <a:ext cx="11732653" cy="5458207"/>
          </a:xfrm>
        </p:spPr>
        <p:txBody>
          <a:bodyPr>
            <a:normAutofit/>
          </a:bodyPr>
          <a:lstStyle/>
          <a:p>
            <a:r>
              <a:rPr lang="es-PA" dirty="0" smtClean="0"/>
              <a:t>¿Cómo los componentes de los agentes interactúan?</a:t>
            </a:r>
          </a:p>
          <a:p>
            <a:pPr lvl="1"/>
            <a:r>
              <a:rPr lang="es-PA" dirty="0" err="1" smtClean="0"/>
              <a:t>Atomicamente</a:t>
            </a:r>
            <a:endParaRPr lang="es-PA" dirty="0" smtClean="0"/>
          </a:p>
          <a:p>
            <a:pPr lvl="1"/>
            <a:r>
              <a:rPr lang="es-PA" dirty="0" smtClean="0"/>
              <a:t>Factorizada</a:t>
            </a:r>
          </a:p>
          <a:p>
            <a:pPr lvl="1"/>
            <a:r>
              <a:rPr lang="es-PA" dirty="0" smtClean="0"/>
              <a:t>Estructurada</a:t>
            </a:r>
          </a:p>
          <a:p>
            <a:pPr lvl="1"/>
            <a:endParaRPr lang="es-PA" dirty="0"/>
          </a:p>
          <a:p>
            <a:pPr lvl="1"/>
            <a:r>
              <a:rPr lang="es-PA" dirty="0" smtClean="0"/>
              <a:t>Representación Atómica</a:t>
            </a:r>
          </a:p>
          <a:p>
            <a:pPr lvl="2"/>
            <a:r>
              <a:rPr lang="es-PA" dirty="0" smtClean="0"/>
              <a:t>Mundo indivisible</a:t>
            </a:r>
          </a:p>
          <a:p>
            <a:pPr lvl="2"/>
            <a:r>
              <a:rPr lang="es-PA" dirty="0" smtClean="0"/>
              <a:t>Sin estructura interna</a:t>
            </a:r>
          </a:p>
          <a:p>
            <a:pPr lvl="2"/>
            <a:r>
              <a:rPr lang="es-PA" dirty="0" err="1" smtClean="0"/>
              <a:t>Ejm</a:t>
            </a:r>
            <a:r>
              <a:rPr lang="es-PA" dirty="0" smtClean="0"/>
              <a:t>: ir de un punto A </a:t>
            </a:r>
            <a:r>
              <a:rPr lang="es-PA" dirty="0" err="1" smtClean="0"/>
              <a:t>a</a:t>
            </a:r>
            <a:r>
              <a:rPr lang="es-PA" dirty="0" smtClean="0"/>
              <a:t> un punto B</a:t>
            </a:r>
          </a:p>
          <a:p>
            <a:pPr lvl="3"/>
            <a:r>
              <a:rPr lang="es-PA" dirty="0" smtClean="0"/>
              <a:t>HMM (</a:t>
            </a:r>
            <a:r>
              <a:rPr lang="es-PA" dirty="0" err="1" smtClean="0"/>
              <a:t>Hidden</a:t>
            </a:r>
            <a:r>
              <a:rPr lang="es-PA" dirty="0" smtClean="0"/>
              <a:t> </a:t>
            </a:r>
            <a:r>
              <a:rPr lang="es-PA" dirty="0" err="1" smtClean="0"/>
              <a:t>Markov</a:t>
            </a:r>
            <a:r>
              <a:rPr lang="es-PA" dirty="0" smtClean="0"/>
              <a:t> </a:t>
            </a:r>
            <a:r>
              <a:rPr lang="es-PA" dirty="0" err="1" smtClean="0"/>
              <a:t>Model</a:t>
            </a:r>
            <a:r>
              <a:rPr lang="es-PA" dirty="0" smtClean="0"/>
              <a:t>)</a:t>
            </a:r>
          </a:p>
          <a:p>
            <a:pPr lvl="3"/>
            <a:r>
              <a:rPr lang="es-PA" dirty="0" smtClean="0"/>
              <a:t>Búsqueda</a:t>
            </a:r>
          </a:p>
          <a:p>
            <a:pPr lvl="3"/>
            <a:r>
              <a:rPr lang="es-PA" dirty="0" smtClean="0"/>
              <a:t>Teoría de Juegos</a:t>
            </a:r>
          </a:p>
          <a:p>
            <a:pPr lvl="3"/>
            <a:r>
              <a:rPr lang="es-PA" dirty="0" smtClean="0"/>
              <a:t>MDP (</a:t>
            </a:r>
            <a:r>
              <a:rPr lang="es-PA" dirty="0" err="1" smtClean="0"/>
              <a:t>Markov</a:t>
            </a:r>
            <a:r>
              <a:rPr lang="es-PA" dirty="0" smtClean="0"/>
              <a:t> </a:t>
            </a:r>
            <a:r>
              <a:rPr lang="es-PA" dirty="0" err="1" smtClean="0"/>
              <a:t>Decission</a:t>
            </a:r>
            <a:r>
              <a:rPr lang="es-PA" dirty="0" smtClean="0"/>
              <a:t> </a:t>
            </a:r>
            <a:r>
              <a:rPr lang="es-PA" dirty="0" err="1" smtClean="0"/>
              <a:t>Process</a:t>
            </a:r>
            <a:r>
              <a:rPr lang="es-PA" dirty="0" smtClean="0"/>
              <a:t>)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7453" y="1619144"/>
            <a:ext cx="6645499" cy="2419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325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59229" y="452718"/>
            <a:ext cx="11463577" cy="1400530"/>
          </a:xfrm>
        </p:spPr>
        <p:txBody>
          <a:bodyPr/>
          <a:lstStyle/>
          <a:p>
            <a:r>
              <a:rPr lang="es-PA" sz="3800" dirty="0" smtClean="0"/>
              <a:t>Inteligencia Artificial – Estructura de los Agentes</a:t>
            </a:r>
            <a:endParaRPr lang="es-PA" sz="38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80305" y="1171193"/>
            <a:ext cx="11732653" cy="5458207"/>
          </a:xfrm>
        </p:spPr>
        <p:txBody>
          <a:bodyPr>
            <a:normAutofit/>
          </a:bodyPr>
          <a:lstStyle/>
          <a:p>
            <a:r>
              <a:rPr lang="es-PA" dirty="0" smtClean="0"/>
              <a:t>¿Cómo los componentes de los agentes interactúan?</a:t>
            </a:r>
          </a:p>
          <a:p>
            <a:pPr lvl="1"/>
            <a:r>
              <a:rPr lang="es-PA" dirty="0" err="1" smtClean="0"/>
              <a:t>Atomicamente</a:t>
            </a:r>
            <a:endParaRPr lang="es-PA" dirty="0" smtClean="0"/>
          </a:p>
          <a:p>
            <a:pPr lvl="1"/>
            <a:r>
              <a:rPr lang="es-PA" dirty="0" smtClean="0"/>
              <a:t>Factorizada</a:t>
            </a:r>
          </a:p>
          <a:p>
            <a:pPr lvl="1"/>
            <a:r>
              <a:rPr lang="es-PA" dirty="0" smtClean="0"/>
              <a:t>Estructurada</a:t>
            </a:r>
          </a:p>
          <a:p>
            <a:pPr lvl="1"/>
            <a:endParaRPr lang="es-PA" dirty="0"/>
          </a:p>
          <a:p>
            <a:pPr lvl="1"/>
            <a:r>
              <a:rPr lang="es-PA" dirty="0" smtClean="0"/>
              <a:t>Representación Factorizada</a:t>
            </a:r>
          </a:p>
          <a:p>
            <a:pPr lvl="2"/>
            <a:r>
              <a:rPr lang="es-PA" dirty="0" smtClean="0"/>
              <a:t>Divide en </a:t>
            </a:r>
            <a:r>
              <a:rPr lang="es-PA" dirty="0" err="1" smtClean="0"/>
              <a:t>varaibles</a:t>
            </a:r>
            <a:r>
              <a:rPr lang="es-PA" dirty="0" smtClean="0"/>
              <a:t> y atributos</a:t>
            </a:r>
          </a:p>
          <a:p>
            <a:pPr lvl="2"/>
            <a:r>
              <a:rPr lang="es-PA" dirty="0" smtClean="0"/>
              <a:t>Trabaja con grupos comunes</a:t>
            </a:r>
          </a:p>
          <a:p>
            <a:pPr lvl="2"/>
            <a:r>
              <a:rPr lang="es-PA" dirty="0" err="1" smtClean="0"/>
              <a:t>Ejm</a:t>
            </a:r>
            <a:r>
              <a:rPr lang="es-PA" dirty="0" smtClean="0"/>
              <a:t>: </a:t>
            </a:r>
            <a:r>
              <a:rPr lang="es-PA" dirty="0" err="1" smtClean="0"/>
              <a:t>Planificacion</a:t>
            </a:r>
            <a:r>
              <a:rPr lang="es-PA" dirty="0" smtClean="0"/>
              <a:t> de tareas</a:t>
            </a:r>
          </a:p>
          <a:p>
            <a:pPr lvl="2"/>
            <a:r>
              <a:rPr lang="es-PA" dirty="0" smtClean="0"/>
              <a:t>Redes bayesianas</a:t>
            </a:r>
          </a:p>
          <a:p>
            <a:pPr lvl="2"/>
            <a:r>
              <a:rPr lang="es-PA" dirty="0" smtClean="0"/>
              <a:t>Aprendizaje de máquina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7453" y="1619144"/>
            <a:ext cx="6645499" cy="2419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572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59229" y="452718"/>
            <a:ext cx="11463577" cy="1400530"/>
          </a:xfrm>
        </p:spPr>
        <p:txBody>
          <a:bodyPr/>
          <a:lstStyle/>
          <a:p>
            <a:r>
              <a:rPr lang="es-PA" sz="3800" dirty="0" smtClean="0"/>
              <a:t>Inteligencia Artificial – Estructura de los Agentes</a:t>
            </a:r>
            <a:endParaRPr lang="es-PA" sz="38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80305" y="1171193"/>
            <a:ext cx="11732653" cy="5458207"/>
          </a:xfrm>
        </p:spPr>
        <p:txBody>
          <a:bodyPr>
            <a:normAutofit/>
          </a:bodyPr>
          <a:lstStyle/>
          <a:p>
            <a:r>
              <a:rPr lang="es-PA" dirty="0" smtClean="0"/>
              <a:t>¿Cómo los componentes de los agentes interactúan?</a:t>
            </a:r>
          </a:p>
          <a:p>
            <a:pPr lvl="1"/>
            <a:r>
              <a:rPr lang="es-PA" dirty="0" err="1" smtClean="0"/>
              <a:t>Atomicamente</a:t>
            </a:r>
            <a:endParaRPr lang="es-PA" dirty="0" smtClean="0"/>
          </a:p>
          <a:p>
            <a:pPr lvl="1"/>
            <a:r>
              <a:rPr lang="es-PA" dirty="0" smtClean="0"/>
              <a:t>Factorizada</a:t>
            </a:r>
          </a:p>
          <a:p>
            <a:pPr lvl="1"/>
            <a:r>
              <a:rPr lang="es-PA" dirty="0" smtClean="0"/>
              <a:t>Estructurada</a:t>
            </a:r>
          </a:p>
          <a:p>
            <a:pPr lvl="1"/>
            <a:endParaRPr lang="es-PA" dirty="0"/>
          </a:p>
          <a:p>
            <a:pPr lvl="1"/>
            <a:r>
              <a:rPr lang="es-PA" dirty="0" smtClean="0"/>
              <a:t>Representación Estructurada</a:t>
            </a:r>
          </a:p>
          <a:p>
            <a:pPr lvl="2"/>
            <a:r>
              <a:rPr lang="es-PA" dirty="0" smtClean="0"/>
              <a:t>Relaciones de 1 a muchos</a:t>
            </a:r>
          </a:p>
          <a:p>
            <a:pPr lvl="2"/>
            <a:r>
              <a:rPr lang="es-PA" dirty="0" smtClean="0"/>
              <a:t>Relaciones de muchos a 1</a:t>
            </a:r>
          </a:p>
          <a:p>
            <a:pPr lvl="2"/>
            <a:r>
              <a:rPr lang="es-PA" dirty="0" err="1" smtClean="0"/>
              <a:t>Ejm</a:t>
            </a:r>
            <a:r>
              <a:rPr lang="es-PA" dirty="0" smtClean="0"/>
              <a:t>: Bases de datos</a:t>
            </a:r>
          </a:p>
          <a:p>
            <a:pPr lvl="2"/>
            <a:r>
              <a:rPr lang="es-PA" dirty="0" smtClean="0"/>
              <a:t>Modelos de primer orden probabilístico</a:t>
            </a:r>
          </a:p>
          <a:p>
            <a:pPr lvl="2"/>
            <a:r>
              <a:rPr lang="es-PA" dirty="0" smtClean="0"/>
              <a:t>NLP (Natural </a:t>
            </a:r>
            <a:r>
              <a:rPr lang="es-PA" dirty="0" err="1" smtClean="0"/>
              <a:t>Language</a:t>
            </a:r>
            <a:r>
              <a:rPr lang="es-PA" dirty="0" smtClean="0"/>
              <a:t> </a:t>
            </a:r>
            <a:r>
              <a:rPr lang="es-PA" dirty="0" err="1" smtClean="0"/>
              <a:t>Processing</a:t>
            </a:r>
            <a:r>
              <a:rPr lang="es-PA" smtClean="0"/>
              <a:t>)</a:t>
            </a:r>
            <a:endParaRPr lang="es-PA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7453" y="1619144"/>
            <a:ext cx="6645499" cy="2419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751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 smtClean="0"/>
              <a:t>Siguiente Clase – Laboratorio 2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2034257"/>
            <a:ext cx="10419994" cy="4618470"/>
          </a:xfrm>
        </p:spPr>
        <p:txBody>
          <a:bodyPr>
            <a:normAutofit/>
          </a:bodyPr>
          <a:lstStyle/>
          <a:p>
            <a:r>
              <a:rPr lang="es-PA" dirty="0" err="1" smtClean="0"/>
              <a:t>Habra</a:t>
            </a:r>
            <a:r>
              <a:rPr lang="es-PA" dirty="0" smtClean="0"/>
              <a:t> </a:t>
            </a:r>
            <a:r>
              <a:rPr lang="es-PA" dirty="0" err="1" smtClean="0"/>
              <a:t>Quiz</a:t>
            </a:r>
            <a:r>
              <a:rPr lang="es-PA" dirty="0" smtClean="0"/>
              <a:t> en </a:t>
            </a:r>
            <a:r>
              <a:rPr lang="es-PA" dirty="0" err="1" smtClean="0"/>
              <a:t>Moodel</a:t>
            </a:r>
            <a:r>
              <a:rPr lang="es-PA" dirty="0" smtClean="0"/>
              <a:t> (se avisará)</a:t>
            </a:r>
          </a:p>
          <a:p>
            <a:r>
              <a:rPr lang="es-PA" dirty="0" smtClean="0"/>
              <a:t>Laboratorio por definir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0932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72520" y="532028"/>
            <a:ext cx="6531428" cy="149271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PA" sz="7200" b="1" i="1" dirty="0" smtClean="0"/>
              <a:t>FINAL DÍA 2</a:t>
            </a:r>
          </a:p>
          <a:p>
            <a:pPr lvl="2"/>
            <a:endParaRPr lang="es-PA" dirty="0" smtClean="0"/>
          </a:p>
          <a:p>
            <a:pPr lvl="1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9423213" y="6448069"/>
            <a:ext cx="26388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/>
              <a:t>https://bit.ly/2BcMzpc</a:t>
            </a:r>
          </a:p>
        </p:txBody>
      </p:sp>
      <p:pic>
        <p:nvPicPr>
          <p:cNvPr id="1026" name="Picture 2" descr="Image result for artificial intelligence quote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77" b="18405"/>
          <a:stretch/>
        </p:blipFill>
        <p:spPr bwMode="auto">
          <a:xfrm>
            <a:off x="1877785" y="2024743"/>
            <a:ext cx="7911646" cy="390152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5896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517882" cy="1400530"/>
          </a:xfrm>
        </p:spPr>
        <p:txBody>
          <a:bodyPr/>
          <a:lstStyle/>
          <a:p>
            <a:r>
              <a:rPr lang="es-PA" dirty="0" smtClean="0"/>
              <a:t>Resolviendo problemas por Búsqueda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2034257"/>
            <a:ext cx="10419994" cy="4618470"/>
          </a:xfrm>
        </p:spPr>
        <p:txBody>
          <a:bodyPr>
            <a:normAutofit lnSpcReduction="10000"/>
          </a:bodyPr>
          <a:lstStyle/>
          <a:p>
            <a:r>
              <a:rPr lang="es-PA" dirty="0" smtClean="0"/>
              <a:t>Anteriormente: Agentes por reflejo</a:t>
            </a:r>
          </a:p>
          <a:p>
            <a:pPr lvl="1"/>
            <a:r>
              <a:rPr lang="es-PA" dirty="0" smtClean="0"/>
              <a:t>Dificultad de operación en ambientes extensos</a:t>
            </a:r>
          </a:p>
          <a:p>
            <a:r>
              <a:rPr lang="es-PA" dirty="0" smtClean="0"/>
              <a:t>Agentes por objetivos</a:t>
            </a:r>
          </a:p>
          <a:p>
            <a:pPr lvl="1"/>
            <a:r>
              <a:rPr lang="es-PA" dirty="0" smtClean="0"/>
              <a:t>Considera acciones futuras y sus recompensas</a:t>
            </a:r>
          </a:p>
          <a:p>
            <a:pPr lvl="1"/>
            <a:endParaRPr lang="es-PA" dirty="0"/>
          </a:p>
          <a:p>
            <a:r>
              <a:rPr lang="es-PA" dirty="0" smtClean="0"/>
              <a:t>Aquí:</a:t>
            </a:r>
          </a:p>
          <a:p>
            <a:pPr lvl="1"/>
            <a:r>
              <a:rPr lang="es-PA" dirty="0" smtClean="0"/>
              <a:t>Agentes de resolución de problemas</a:t>
            </a:r>
          </a:p>
          <a:p>
            <a:pPr lvl="2"/>
            <a:r>
              <a:rPr lang="es-PA" dirty="0" smtClean="0"/>
              <a:t>Usan representaciones atómicas, observa el todo</a:t>
            </a:r>
          </a:p>
          <a:p>
            <a:pPr lvl="1"/>
            <a:r>
              <a:rPr lang="es-PA" dirty="0" smtClean="0"/>
              <a:t>Agentes de planificación</a:t>
            </a:r>
          </a:p>
          <a:p>
            <a:pPr lvl="2"/>
            <a:r>
              <a:rPr lang="es-PA" dirty="0" smtClean="0"/>
              <a:t>Factorizados o estructurados</a:t>
            </a:r>
          </a:p>
          <a:p>
            <a:pPr lvl="2"/>
            <a:r>
              <a:rPr lang="es-PA" dirty="0" smtClean="0"/>
              <a:t>Se empieza por problema y solución conocida</a:t>
            </a:r>
          </a:p>
          <a:p>
            <a:pPr lvl="1"/>
            <a:r>
              <a:rPr lang="es-PA" dirty="0" smtClean="0"/>
              <a:t>Búsqueda un-informada e informada</a:t>
            </a:r>
            <a:endParaRPr lang="en-US" dirty="0"/>
          </a:p>
        </p:txBody>
      </p:sp>
      <p:pic>
        <p:nvPicPr>
          <p:cNvPr id="1026" name="Picture 2" descr="Image result for solving problems by search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2248" y="1574799"/>
            <a:ext cx="5097944" cy="4031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3749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041584" cy="1400530"/>
          </a:xfrm>
        </p:spPr>
        <p:txBody>
          <a:bodyPr/>
          <a:lstStyle/>
          <a:p>
            <a:r>
              <a:rPr lang="es-PA" dirty="0" smtClean="0"/>
              <a:t>Resolviendo problemas por Búsqueda</a:t>
            </a:r>
            <a:br>
              <a:rPr lang="es-PA" dirty="0" smtClean="0"/>
            </a:br>
            <a:r>
              <a:rPr lang="es-PA" dirty="0" smtClean="0"/>
              <a:t>Agentes </a:t>
            </a:r>
            <a:r>
              <a:rPr lang="es-PA" dirty="0" err="1" smtClean="0"/>
              <a:t>resolucionadores</a:t>
            </a:r>
            <a:r>
              <a:rPr lang="es-PA" dirty="0" smtClean="0"/>
              <a:t> de problemas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2034257"/>
            <a:ext cx="10419994" cy="4618470"/>
          </a:xfrm>
        </p:spPr>
        <p:txBody>
          <a:bodyPr>
            <a:normAutofit lnSpcReduction="10000"/>
          </a:bodyPr>
          <a:lstStyle/>
          <a:p>
            <a:r>
              <a:rPr lang="es-PA" dirty="0" smtClean="0"/>
              <a:t>Ejemplo ciudad Arad, Rumania</a:t>
            </a:r>
          </a:p>
          <a:p>
            <a:pPr lvl="1"/>
            <a:r>
              <a:rPr lang="es-PA" i="1" dirty="0"/>
              <a:t>Formulación del objetivo</a:t>
            </a:r>
            <a:r>
              <a:rPr lang="es-PA" i="1" dirty="0" smtClean="0"/>
              <a:t>!</a:t>
            </a:r>
            <a:endParaRPr lang="es-PA" dirty="0" smtClean="0"/>
          </a:p>
          <a:p>
            <a:pPr lvl="2"/>
            <a:r>
              <a:rPr lang="es-PA" dirty="0" smtClean="0"/>
              <a:t>El agente busca conocer, viajar, etc.</a:t>
            </a:r>
          </a:p>
          <a:p>
            <a:pPr lvl="2"/>
            <a:r>
              <a:rPr lang="es-PA" dirty="0" smtClean="0"/>
              <a:t>Problema de decisión complejo con pros y </a:t>
            </a:r>
            <a:r>
              <a:rPr lang="es-PA" dirty="0" err="1" smtClean="0"/>
              <a:t>cons</a:t>
            </a:r>
            <a:endParaRPr lang="es-PA" dirty="0" smtClean="0"/>
          </a:p>
          <a:p>
            <a:pPr lvl="2"/>
            <a:r>
              <a:rPr lang="es-PA" dirty="0" smtClean="0"/>
              <a:t>Con la limitación ahora de un tiquete de vuelo a Bucarest</a:t>
            </a:r>
          </a:p>
          <a:p>
            <a:pPr lvl="3"/>
            <a:r>
              <a:rPr lang="es-PA" dirty="0" smtClean="0"/>
              <a:t>Objetivo es ir a Bucarest</a:t>
            </a:r>
          </a:p>
          <a:p>
            <a:pPr lvl="1"/>
            <a:r>
              <a:rPr lang="es-PA" i="1" dirty="0" smtClean="0"/>
              <a:t>Formulación del problema!</a:t>
            </a:r>
          </a:p>
          <a:p>
            <a:pPr lvl="2"/>
            <a:r>
              <a:rPr lang="es-PA" dirty="0" smtClean="0"/>
              <a:t>Necesitamos pasos </a:t>
            </a:r>
            <a:r>
              <a:rPr lang="es-PA" dirty="0" err="1" smtClean="0"/>
              <a:t>internedios</a:t>
            </a:r>
            <a:r>
              <a:rPr lang="es-PA" dirty="0" smtClean="0"/>
              <a:t> al objetivo</a:t>
            </a:r>
          </a:p>
          <a:p>
            <a:pPr lvl="3"/>
            <a:r>
              <a:rPr lang="es-PA" dirty="0" smtClean="0"/>
              <a:t>El agente debe decidir como </a:t>
            </a:r>
            <a:r>
              <a:rPr lang="es-PA" dirty="0" err="1" smtClean="0"/>
              <a:t>actua</a:t>
            </a:r>
            <a:r>
              <a:rPr lang="es-PA" dirty="0" smtClean="0"/>
              <a:t> sobre estos</a:t>
            </a:r>
          </a:p>
          <a:p>
            <a:pPr lvl="3"/>
            <a:r>
              <a:rPr lang="es-PA" dirty="0" smtClean="0"/>
              <a:t>Debe ser un nivel de detalle macro y no como “avanzar 1 </a:t>
            </a:r>
            <a:r>
              <a:rPr lang="es-PA" dirty="0" err="1" smtClean="0"/>
              <a:t>pulg</a:t>
            </a:r>
            <a:r>
              <a:rPr lang="es-PA" dirty="0" smtClean="0"/>
              <a:t>”</a:t>
            </a:r>
          </a:p>
          <a:p>
            <a:pPr lvl="2"/>
            <a:r>
              <a:rPr lang="es-PA" dirty="0" smtClean="0"/>
              <a:t>Si el agente no tiene información del entorno </a:t>
            </a:r>
            <a:r>
              <a:rPr lang="es-PA" dirty="0" err="1" smtClean="0"/>
              <a:t>entonce</a:t>
            </a:r>
            <a:r>
              <a:rPr lang="es-PA" dirty="0" smtClean="0"/>
              <a:t> le queda actuar</a:t>
            </a:r>
          </a:p>
          <a:p>
            <a:pPr lvl="2"/>
            <a:r>
              <a:rPr lang="es-PA" dirty="0" smtClean="0"/>
              <a:t>Lo mejor es tener un mapa de antemano</a:t>
            </a:r>
          </a:p>
          <a:p>
            <a:pPr lvl="3"/>
            <a:r>
              <a:rPr lang="es-PA" dirty="0" smtClean="0"/>
              <a:t>Se puede examinar futuras acciones</a:t>
            </a:r>
            <a:endParaRPr lang="en-US" dirty="0"/>
          </a:p>
        </p:txBody>
      </p:sp>
      <p:pic>
        <p:nvPicPr>
          <p:cNvPr id="2050" name="Picture 2" descr="Image result for search proble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2422" y="2034257"/>
            <a:ext cx="4026390" cy="4026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3040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041584" cy="1400530"/>
          </a:xfrm>
        </p:spPr>
        <p:txBody>
          <a:bodyPr/>
          <a:lstStyle/>
          <a:p>
            <a:r>
              <a:rPr lang="es-PA" dirty="0" smtClean="0"/>
              <a:t>Resolviendo problemas por Búsqueda</a:t>
            </a:r>
            <a:br>
              <a:rPr lang="es-PA" dirty="0" smtClean="0"/>
            </a:br>
            <a:r>
              <a:rPr lang="es-PA" dirty="0" smtClean="0"/>
              <a:t>Agentes </a:t>
            </a:r>
            <a:r>
              <a:rPr lang="es-PA" dirty="0" err="1" smtClean="0"/>
              <a:t>resolucionadores</a:t>
            </a:r>
            <a:r>
              <a:rPr lang="es-PA" dirty="0" smtClean="0"/>
              <a:t> de problemas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2034257"/>
            <a:ext cx="10419994" cy="4618470"/>
          </a:xfrm>
        </p:spPr>
        <p:txBody>
          <a:bodyPr>
            <a:normAutofit/>
          </a:bodyPr>
          <a:lstStyle/>
          <a:p>
            <a:r>
              <a:rPr lang="es-PA" i="1" dirty="0" smtClean="0"/>
              <a:t>Formulación del problema! </a:t>
            </a:r>
          </a:p>
          <a:p>
            <a:pPr lvl="1"/>
            <a:r>
              <a:rPr lang="es-PA" dirty="0" smtClean="0"/>
              <a:t>Entorno observable, sabe su estado actual</a:t>
            </a:r>
          </a:p>
          <a:p>
            <a:pPr lvl="1"/>
            <a:r>
              <a:rPr lang="es-PA" dirty="0" smtClean="0"/>
              <a:t>Ambiente discreto (acciones finitas) y conocido</a:t>
            </a:r>
          </a:p>
          <a:p>
            <a:pPr lvl="1"/>
            <a:r>
              <a:rPr lang="es-PA" dirty="0" err="1" smtClean="0"/>
              <a:t>Deterministico</a:t>
            </a:r>
            <a:r>
              <a:rPr lang="es-PA" dirty="0" smtClean="0"/>
              <a:t>, cada acción tiene su recompensa</a:t>
            </a:r>
            <a:endParaRPr lang="es-PA" dirty="0"/>
          </a:p>
          <a:p>
            <a:r>
              <a:rPr lang="es-PA" i="1" dirty="0" smtClean="0"/>
              <a:t>Búsqueda:  Proceso de secuencias de…</a:t>
            </a:r>
          </a:p>
          <a:p>
            <a:r>
              <a:rPr lang="es-PA" i="1" dirty="0" smtClean="0"/>
              <a:t>…acciones que alcanza un</a:t>
            </a:r>
            <a:r>
              <a:rPr lang="es-PA" dirty="0" smtClean="0"/>
              <a:t> objetivo</a:t>
            </a:r>
          </a:p>
          <a:p>
            <a:pPr lvl="1"/>
            <a:r>
              <a:rPr lang="es-PA" dirty="0" smtClean="0"/>
              <a:t>Toma un problema y da solución basada tomando acciones</a:t>
            </a:r>
          </a:p>
          <a:p>
            <a:pPr lvl="2"/>
            <a:r>
              <a:rPr lang="es-PA" dirty="0" smtClean="0"/>
              <a:t>Formula, busca y ejecuta</a:t>
            </a:r>
            <a:r>
              <a:rPr lang="en-US" dirty="0"/>
              <a:t> </a:t>
            </a:r>
            <a:r>
              <a:rPr lang="en-US" dirty="0" err="1" smtClean="0"/>
              <a:t>ignorando</a:t>
            </a:r>
            <a:r>
              <a:rPr lang="en-US" dirty="0" smtClean="0"/>
              <a:t> las </a:t>
            </a:r>
            <a:r>
              <a:rPr lang="en-US" dirty="0" err="1" smtClean="0"/>
              <a:t>percepciones</a:t>
            </a:r>
            <a:endParaRPr lang="en-US" dirty="0" smtClean="0"/>
          </a:p>
          <a:p>
            <a:pPr lvl="3"/>
            <a:r>
              <a:rPr lang="es-PA" dirty="0" smtClean="0"/>
              <a:t>Equivalente a lazo abierto en teoría de control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6194" y="1817835"/>
            <a:ext cx="3108960" cy="188292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2556" t="6236" r="20456" b="7137"/>
          <a:stretch/>
        </p:blipFill>
        <p:spPr>
          <a:xfrm>
            <a:off x="8017933" y="3802361"/>
            <a:ext cx="4097867" cy="2260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036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División</a:t>
            </a:r>
            <a:r>
              <a:rPr lang="en-US" dirty="0" smtClean="0"/>
              <a:t> de </a:t>
            </a:r>
            <a:r>
              <a:rPr lang="en-US" dirty="0" err="1" smtClean="0"/>
              <a:t>Porcentajes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12197" y="2003042"/>
            <a:ext cx="5272550" cy="2602209"/>
          </a:xfrm>
        </p:spPr>
        <p:txBody>
          <a:bodyPr/>
          <a:lstStyle/>
          <a:p>
            <a:r>
              <a:rPr lang="en-US" b="1" dirty="0" err="1" smtClean="0"/>
              <a:t>Laboratorios</a:t>
            </a:r>
            <a:r>
              <a:rPr lang="en-US" b="1" dirty="0" smtClean="0"/>
              <a:t>		24%</a:t>
            </a:r>
          </a:p>
          <a:p>
            <a:r>
              <a:rPr lang="es-PA" b="1" dirty="0" smtClean="0"/>
              <a:t>Tareas				24%</a:t>
            </a:r>
          </a:p>
          <a:p>
            <a:r>
              <a:rPr lang="es-PA" b="1" dirty="0" err="1" smtClean="0"/>
              <a:t>Quizes</a:t>
            </a:r>
            <a:r>
              <a:rPr lang="es-PA" b="1" dirty="0" smtClean="0"/>
              <a:t>				24%</a:t>
            </a:r>
          </a:p>
          <a:p>
            <a:r>
              <a:rPr lang="es-PA" b="1" dirty="0" smtClean="0"/>
              <a:t>Proyecto Final		28%</a:t>
            </a:r>
          </a:p>
          <a:p>
            <a:pPr marL="0" indent="0">
              <a:buNone/>
            </a:pPr>
            <a:r>
              <a:rPr lang="es-PA" b="1" dirty="0" smtClean="0"/>
              <a:t>___________________________</a:t>
            </a:r>
          </a:p>
          <a:p>
            <a:r>
              <a:rPr lang="es-PA" b="1" dirty="0" smtClean="0"/>
              <a:t>Total                        100%</a:t>
            </a:r>
            <a:endParaRPr lang="en-US" b="1" dirty="0" smtClean="0"/>
          </a:p>
        </p:txBody>
      </p:sp>
    </p:spTree>
    <p:extLst>
      <p:ext uri="{BB962C8B-B14F-4D97-AF65-F5344CB8AC3E}">
        <p14:creationId xmlns:p14="http://schemas.microsoft.com/office/powerpoint/2010/main" val="32901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041584" cy="1400530"/>
          </a:xfrm>
        </p:spPr>
        <p:txBody>
          <a:bodyPr/>
          <a:lstStyle/>
          <a:p>
            <a:r>
              <a:rPr lang="es-PA" dirty="0" smtClean="0"/>
              <a:t>Resolviendo problemas por Búsqueda</a:t>
            </a:r>
            <a:br>
              <a:rPr lang="es-PA" dirty="0" smtClean="0"/>
            </a:br>
            <a:r>
              <a:rPr lang="es-PA" dirty="0" smtClean="0"/>
              <a:t>Problemas bien definidos y soluciones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2034257"/>
            <a:ext cx="10419994" cy="4618470"/>
          </a:xfrm>
        </p:spPr>
        <p:txBody>
          <a:bodyPr>
            <a:normAutofit lnSpcReduction="10000"/>
          </a:bodyPr>
          <a:lstStyle/>
          <a:p>
            <a:r>
              <a:rPr lang="es-PA" dirty="0" smtClean="0"/>
              <a:t>Un problema tiene las siguientes partes:</a:t>
            </a:r>
          </a:p>
          <a:p>
            <a:pPr lvl="1"/>
            <a:r>
              <a:rPr lang="es-PA" dirty="0" smtClean="0"/>
              <a:t>Espacio Estado que forma una gráfica</a:t>
            </a:r>
          </a:p>
          <a:p>
            <a:pPr lvl="2"/>
            <a:r>
              <a:rPr lang="es-PA" i="1" dirty="0" smtClean="0"/>
              <a:t>Estado inicial</a:t>
            </a:r>
          </a:p>
          <a:p>
            <a:pPr lvl="3"/>
            <a:r>
              <a:rPr lang="es-PA" dirty="0" smtClean="0"/>
              <a:t>En(Arad)</a:t>
            </a:r>
          </a:p>
          <a:p>
            <a:pPr lvl="2"/>
            <a:r>
              <a:rPr lang="es-PA" dirty="0" smtClean="0"/>
              <a:t>Descripción de las posibles </a:t>
            </a:r>
            <a:r>
              <a:rPr lang="es-PA" i="1" dirty="0" smtClean="0"/>
              <a:t>acciones</a:t>
            </a:r>
          </a:p>
          <a:p>
            <a:pPr lvl="3"/>
            <a:r>
              <a:rPr lang="es-PA" dirty="0" err="1" smtClean="0"/>
              <a:t>IrA</a:t>
            </a:r>
            <a:r>
              <a:rPr lang="es-PA" dirty="0" smtClean="0"/>
              <a:t>(Sibiu), </a:t>
            </a:r>
            <a:r>
              <a:rPr lang="es-PA" dirty="0" err="1" smtClean="0"/>
              <a:t>IrA</a:t>
            </a:r>
            <a:r>
              <a:rPr lang="es-PA" dirty="0" smtClean="0"/>
              <a:t>(</a:t>
            </a:r>
            <a:r>
              <a:rPr lang="es-PA" dirty="0" err="1" smtClean="0"/>
              <a:t>Zerind</a:t>
            </a:r>
            <a:r>
              <a:rPr lang="es-PA" dirty="0" smtClean="0"/>
              <a:t>)</a:t>
            </a:r>
          </a:p>
          <a:p>
            <a:pPr lvl="2"/>
            <a:r>
              <a:rPr lang="es-PA" dirty="0" smtClean="0"/>
              <a:t>Un modelo de acciones, </a:t>
            </a:r>
            <a:r>
              <a:rPr lang="es-PA" i="1" dirty="0" smtClean="0"/>
              <a:t>transición</a:t>
            </a:r>
          </a:p>
          <a:p>
            <a:pPr lvl="3"/>
            <a:r>
              <a:rPr lang="es-PA" i="1" dirty="0" smtClean="0"/>
              <a:t>RESULTADO(En(Arad), </a:t>
            </a:r>
            <a:r>
              <a:rPr lang="es-PA" i="1" dirty="0" err="1" smtClean="0"/>
              <a:t>IrA</a:t>
            </a:r>
            <a:r>
              <a:rPr lang="es-PA" i="1" dirty="0" smtClean="0"/>
              <a:t>(</a:t>
            </a:r>
            <a:r>
              <a:rPr lang="es-PA" i="1" dirty="0" err="1" smtClean="0"/>
              <a:t>Zerind</a:t>
            </a:r>
            <a:r>
              <a:rPr lang="es-PA" i="1" dirty="0" smtClean="0"/>
              <a:t>)) = En(</a:t>
            </a:r>
            <a:r>
              <a:rPr lang="es-PA" i="1" dirty="0" err="1" smtClean="0"/>
              <a:t>Zerind</a:t>
            </a:r>
            <a:r>
              <a:rPr lang="es-PA" i="1" dirty="0" smtClean="0"/>
              <a:t>)</a:t>
            </a:r>
          </a:p>
          <a:p>
            <a:pPr lvl="1"/>
            <a:r>
              <a:rPr lang="es-PA" dirty="0" smtClean="0"/>
              <a:t>Un camino del espacio estado y sus acciones</a:t>
            </a:r>
          </a:p>
          <a:p>
            <a:pPr lvl="1"/>
            <a:r>
              <a:rPr lang="es-PA" dirty="0" smtClean="0"/>
              <a:t>Prueba del objetivo y costo del camino</a:t>
            </a:r>
          </a:p>
          <a:p>
            <a:pPr lvl="2"/>
            <a:r>
              <a:rPr lang="es-PA" dirty="0" smtClean="0"/>
              <a:t>Determinar si se llegó a la solución</a:t>
            </a:r>
          </a:p>
          <a:p>
            <a:pPr lvl="3"/>
            <a:r>
              <a:rPr lang="es-PA" dirty="0" smtClean="0"/>
              <a:t>En(Bucarest)</a:t>
            </a:r>
          </a:p>
          <a:p>
            <a:pPr lvl="2"/>
            <a:r>
              <a:rPr lang="es-PA" dirty="0" smtClean="0"/>
              <a:t>Asigna un número a esa decisión</a:t>
            </a:r>
          </a:p>
        </p:txBody>
      </p:sp>
    </p:spTree>
    <p:extLst>
      <p:ext uri="{BB962C8B-B14F-4D97-AF65-F5344CB8AC3E}">
        <p14:creationId xmlns:p14="http://schemas.microsoft.com/office/powerpoint/2010/main" val="2988396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041584" cy="1400530"/>
          </a:xfrm>
        </p:spPr>
        <p:txBody>
          <a:bodyPr/>
          <a:lstStyle/>
          <a:p>
            <a:r>
              <a:rPr lang="es-PA" dirty="0" smtClean="0"/>
              <a:t>Resolviendo problemas por Búsqueda</a:t>
            </a:r>
            <a:br>
              <a:rPr lang="es-PA" dirty="0" smtClean="0"/>
            </a:br>
            <a:r>
              <a:rPr lang="es-PA" dirty="0" smtClean="0"/>
              <a:t>Formulación de Problemas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2034257"/>
            <a:ext cx="10419994" cy="4618470"/>
          </a:xfrm>
        </p:spPr>
        <p:txBody>
          <a:bodyPr>
            <a:normAutofit/>
          </a:bodyPr>
          <a:lstStyle/>
          <a:p>
            <a:r>
              <a:rPr lang="es-PA" dirty="0" smtClean="0"/>
              <a:t>Formulamos el problema basado en un modelo (abstracción matemática)</a:t>
            </a:r>
          </a:p>
          <a:p>
            <a:pPr lvl="1"/>
            <a:r>
              <a:rPr lang="es-PA" dirty="0" smtClean="0"/>
              <a:t>Abstraemos acciones, </a:t>
            </a:r>
            <a:r>
              <a:rPr lang="es-PA" dirty="0" err="1" smtClean="0"/>
              <a:t>p.e</a:t>
            </a:r>
            <a:r>
              <a:rPr lang="es-PA" dirty="0" smtClean="0"/>
              <a:t>. calle mojada, gasolina, etc.</a:t>
            </a:r>
            <a:endParaRPr lang="es-PA" dirty="0"/>
          </a:p>
          <a:p>
            <a:r>
              <a:rPr lang="es-PA" dirty="0" smtClean="0"/>
              <a:t>Problema de juguete: ilustra </a:t>
            </a:r>
            <a:r>
              <a:rPr lang="es-PA" dirty="0" err="1" smtClean="0"/>
              <a:t>variso</a:t>
            </a:r>
            <a:r>
              <a:rPr lang="es-PA" dirty="0" smtClean="0"/>
              <a:t> problemas</a:t>
            </a:r>
          </a:p>
          <a:p>
            <a:r>
              <a:rPr lang="es-PA" dirty="0" smtClean="0"/>
              <a:t>Problema de mundo real: cuyas soluciones importan a la gente.</a:t>
            </a:r>
          </a:p>
          <a:p>
            <a:endParaRPr lang="es-PA" dirty="0"/>
          </a:p>
          <a:p>
            <a:endParaRPr lang="es-PA" dirty="0" smtClean="0"/>
          </a:p>
        </p:txBody>
      </p:sp>
      <p:pic>
        <p:nvPicPr>
          <p:cNvPr id="3074" name="Picture 2" descr="Image result for toy problems in ai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6538" y="3740068"/>
            <a:ext cx="2832272" cy="2844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 result for real world problem in ai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0959" y="3900694"/>
            <a:ext cx="4485013" cy="2522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1613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12860" y="153460"/>
            <a:ext cx="11041584" cy="1400530"/>
          </a:xfrm>
        </p:spPr>
        <p:txBody>
          <a:bodyPr/>
          <a:lstStyle/>
          <a:p>
            <a:r>
              <a:rPr lang="es-PA" dirty="0" smtClean="0"/>
              <a:t>Resolviendo problemas por Búsqueda</a:t>
            </a:r>
            <a:br>
              <a:rPr lang="es-PA" dirty="0" smtClean="0"/>
            </a:br>
            <a:r>
              <a:rPr lang="es-PA" dirty="0" smtClean="0"/>
              <a:t>Formulación de Problemas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712422"/>
            <a:ext cx="10419994" cy="4940305"/>
          </a:xfrm>
        </p:spPr>
        <p:txBody>
          <a:bodyPr>
            <a:normAutofit/>
          </a:bodyPr>
          <a:lstStyle/>
          <a:p>
            <a:r>
              <a:rPr lang="es-PA" dirty="0" smtClean="0"/>
              <a:t>Problemas de juguete</a:t>
            </a:r>
          </a:p>
          <a:p>
            <a:pPr lvl="1"/>
            <a:r>
              <a:rPr lang="es-PA" dirty="0" smtClean="0"/>
              <a:t>Estados</a:t>
            </a:r>
          </a:p>
          <a:p>
            <a:pPr lvl="2"/>
            <a:r>
              <a:rPr lang="es-PA" dirty="0" smtClean="0"/>
              <a:t>Localización del agente y suciedad: 2 x 2^2 = 8 acciones</a:t>
            </a:r>
          </a:p>
          <a:p>
            <a:pPr lvl="2"/>
            <a:r>
              <a:rPr lang="es-PA" dirty="0" smtClean="0"/>
              <a:t>n*2^n. n = locaciones</a:t>
            </a:r>
          </a:p>
          <a:p>
            <a:pPr lvl="1"/>
            <a:r>
              <a:rPr lang="es-PA" dirty="0" smtClean="0"/>
              <a:t>Estado inicial: cualquiera</a:t>
            </a:r>
          </a:p>
          <a:p>
            <a:pPr lvl="1"/>
            <a:r>
              <a:rPr lang="es-PA" dirty="0" smtClean="0"/>
              <a:t>Acciones: </a:t>
            </a:r>
            <a:r>
              <a:rPr lang="es-PA" dirty="0" err="1" smtClean="0"/>
              <a:t>Izq</a:t>
            </a:r>
            <a:r>
              <a:rPr lang="es-PA" dirty="0" smtClean="0"/>
              <a:t>, Der, succionar </a:t>
            </a:r>
          </a:p>
          <a:p>
            <a:pPr lvl="2"/>
            <a:r>
              <a:rPr lang="es-PA" dirty="0" smtClean="0"/>
              <a:t>[</a:t>
            </a:r>
            <a:r>
              <a:rPr lang="es-PA" dirty="0" err="1" smtClean="0"/>
              <a:t>Arriba,Abajo</a:t>
            </a:r>
            <a:r>
              <a:rPr lang="es-PA" dirty="0" smtClean="0"/>
              <a:t>] para un ambiente más complejo</a:t>
            </a:r>
          </a:p>
          <a:p>
            <a:pPr lvl="1"/>
            <a:r>
              <a:rPr lang="es-PA" dirty="0" smtClean="0"/>
              <a:t>Modelo de Transición:</a:t>
            </a:r>
          </a:p>
          <a:p>
            <a:pPr lvl="2"/>
            <a:r>
              <a:rPr lang="es-PA" dirty="0" smtClean="0"/>
              <a:t>Sin acción si estamos en los límites o un área </a:t>
            </a:r>
            <a:r>
              <a:rPr lang="es-PA" dirty="0" err="1" smtClean="0"/>
              <a:t>vacia</a:t>
            </a:r>
            <a:endParaRPr lang="es-PA" dirty="0" smtClean="0"/>
          </a:p>
          <a:p>
            <a:pPr lvl="1"/>
            <a:r>
              <a:rPr lang="es-PA" dirty="0" smtClean="0"/>
              <a:t>Prueba de objetivo: si los cuadrantes están limpios</a:t>
            </a:r>
          </a:p>
          <a:p>
            <a:pPr lvl="1"/>
            <a:r>
              <a:rPr lang="es-PA" dirty="0" smtClean="0"/>
              <a:t>Costo del camino: </a:t>
            </a:r>
            <a:r>
              <a:rPr lang="es-PA" dirty="0" err="1" smtClean="0"/>
              <a:t>p.e</a:t>
            </a:r>
            <a:r>
              <a:rPr lang="es-PA" dirty="0" smtClean="0"/>
              <a:t>. 1</a:t>
            </a:r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9239" y="2892829"/>
            <a:ext cx="5402884" cy="2901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49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12860" y="153460"/>
            <a:ext cx="11041584" cy="1400530"/>
          </a:xfrm>
        </p:spPr>
        <p:txBody>
          <a:bodyPr/>
          <a:lstStyle/>
          <a:p>
            <a:r>
              <a:rPr lang="es-PA" dirty="0" smtClean="0"/>
              <a:t>Resolviendo problemas por Búsqueda</a:t>
            </a:r>
            <a:br>
              <a:rPr lang="es-PA" dirty="0" smtClean="0"/>
            </a:br>
            <a:r>
              <a:rPr lang="es-PA" dirty="0" smtClean="0"/>
              <a:t>Formulación de Problemas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712422"/>
            <a:ext cx="10419994" cy="4940305"/>
          </a:xfrm>
        </p:spPr>
        <p:txBody>
          <a:bodyPr>
            <a:normAutofit fontScale="92500" lnSpcReduction="20000"/>
          </a:bodyPr>
          <a:lstStyle/>
          <a:p>
            <a:r>
              <a:rPr lang="es-PA" dirty="0" smtClean="0"/>
              <a:t>Problemas de fichas y 8 posiciones</a:t>
            </a:r>
          </a:p>
          <a:p>
            <a:pPr lvl="1"/>
            <a:r>
              <a:rPr lang="es-PA" dirty="0" smtClean="0"/>
              <a:t>Estados: donde se </a:t>
            </a:r>
            <a:r>
              <a:rPr lang="es-PA" dirty="0" err="1" smtClean="0"/>
              <a:t>encuentan</a:t>
            </a:r>
            <a:r>
              <a:rPr lang="es-PA" dirty="0" smtClean="0"/>
              <a:t> las fichas en el tablero</a:t>
            </a:r>
          </a:p>
          <a:p>
            <a:pPr lvl="1"/>
            <a:r>
              <a:rPr lang="es-PA" dirty="0" smtClean="0"/>
              <a:t>Estado inicial: cualquiera</a:t>
            </a:r>
          </a:p>
          <a:p>
            <a:pPr lvl="1"/>
            <a:r>
              <a:rPr lang="es-PA" dirty="0" smtClean="0"/>
              <a:t>Acciones: Arriba, Abajo, </a:t>
            </a:r>
            <a:r>
              <a:rPr lang="es-PA" dirty="0" err="1" smtClean="0"/>
              <a:t>Izq</a:t>
            </a:r>
            <a:r>
              <a:rPr lang="es-PA" dirty="0" smtClean="0"/>
              <a:t>, Der</a:t>
            </a:r>
          </a:p>
          <a:p>
            <a:pPr lvl="1"/>
            <a:r>
              <a:rPr lang="es-PA" dirty="0" smtClean="0"/>
              <a:t>Modelo de Transición:</a:t>
            </a:r>
          </a:p>
          <a:p>
            <a:pPr lvl="2"/>
            <a:r>
              <a:rPr lang="es-PA" dirty="0" smtClean="0"/>
              <a:t>Si movemos el 5 a la derecha</a:t>
            </a:r>
          </a:p>
          <a:p>
            <a:pPr lvl="1"/>
            <a:r>
              <a:rPr lang="es-PA" dirty="0" smtClean="0"/>
              <a:t>Prueba de objetivo: </a:t>
            </a:r>
          </a:p>
          <a:p>
            <a:pPr lvl="2"/>
            <a:r>
              <a:rPr lang="es-PA" dirty="0" smtClean="0"/>
              <a:t>Probamos si llegamos al estado final</a:t>
            </a:r>
          </a:p>
          <a:p>
            <a:pPr lvl="1"/>
            <a:r>
              <a:rPr lang="es-PA" dirty="0" smtClean="0"/>
              <a:t>Costo del camino: </a:t>
            </a:r>
            <a:r>
              <a:rPr lang="es-PA" dirty="0" err="1" smtClean="0"/>
              <a:t>p.e</a:t>
            </a:r>
            <a:r>
              <a:rPr lang="es-PA" dirty="0" smtClean="0"/>
              <a:t>. 1</a:t>
            </a:r>
          </a:p>
          <a:p>
            <a:pPr lvl="1"/>
            <a:endParaRPr lang="es-PA" dirty="0"/>
          </a:p>
          <a:p>
            <a:r>
              <a:rPr lang="es-PA" dirty="0" smtClean="0"/>
              <a:t>Conocidos como NP-Complete</a:t>
            </a:r>
          </a:p>
          <a:p>
            <a:pPr lvl="1"/>
            <a:r>
              <a:rPr lang="es-PA" dirty="0" smtClean="0"/>
              <a:t>8 piezas = 9!/2 = 181,440 estados</a:t>
            </a:r>
          </a:p>
          <a:p>
            <a:pPr lvl="1"/>
            <a:r>
              <a:rPr lang="es-PA" dirty="0" smtClean="0"/>
              <a:t>15 piezas = 1.3 trillones de estados</a:t>
            </a:r>
          </a:p>
          <a:p>
            <a:pPr lvl="1"/>
            <a:r>
              <a:rPr lang="es-PA" dirty="0" smtClean="0"/>
              <a:t>24 piezas = 10^25 estados</a:t>
            </a:r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9774" y="2700096"/>
            <a:ext cx="6093230" cy="3187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696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12860" y="153460"/>
            <a:ext cx="11041584" cy="1400530"/>
          </a:xfrm>
        </p:spPr>
        <p:txBody>
          <a:bodyPr/>
          <a:lstStyle/>
          <a:p>
            <a:r>
              <a:rPr lang="es-PA" dirty="0" smtClean="0"/>
              <a:t>Resolviendo problemas por Búsqueda</a:t>
            </a:r>
            <a:br>
              <a:rPr lang="es-PA" dirty="0" smtClean="0"/>
            </a:br>
            <a:r>
              <a:rPr lang="es-PA" dirty="0" smtClean="0"/>
              <a:t>Formulación de Problemas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712422"/>
            <a:ext cx="11256978" cy="4940305"/>
          </a:xfrm>
        </p:spPr>
        <p:txBody>
          <a:bodyPr>
            <a:normAutofit fontScale="92500" lnSpcReduction="20000"/>
          </a:bodyPr>
          <a:lstStyle/>
          <a:p>
            <a:r>
              <a:rPr lang="es-PA" dirty="0" smtClean="0"/>
              <a:t>Problemas de las 8 reinas</a:t>
            </a:r>
          </a:p>
          <a:p>
            <a:pPr lvl="1"/>
            <a:r>
              <a:rPr lang="es-PA" dirty="0" smtClean="0"/>
              <a:t>Posicionarlas para que ninguna ataque a la otra</a:t>
            </a:r>
          </a:p>
          <a:p>
            <a:pPr lvl="2"/>
            <a:r>
              <a:rPr lang="es-PA" dirty="0" smtClean="0"/>
              <a:t>Solución incremental: añade una reina a cada acción</a:t>
            </a:r>
          </a:p>
          <a:p>
            <a:pPr lvl="2"/>
            <a:r>
              <a:rPr lang="es-PA" dirty="0" smtClean="0"/>
              <a:t>Formulación de estado completo: las 8 reinas en el juego</a:t>
            </a:r>
          </a:p>
          <a:p>
            <a:pPr lvl="1"/>
            <a:r>
              <a:rPr lang="es-PA" dirty="0" smtClean="0"/>
              <a:t>Estados: cualquier arreglo de 0 a 8 reinas</a:t>
            </a:r>
          </a:p>
          <a:p>
            <a:pPr lvl="1"/>
            <a:r>
              <a:rPr lang="es-PA" dirty="0" smtClean="0"/>
              <a:t>Estado inicial: nada en el tablero</a:t>
            </a:r>
          </a:p>
          <a:p>
            <a:pPr lvl="1"/>
            <a:r>
              <a:rPr lang="es-PA" dirty="0" smtClean="0"/>
              <a:t>Acciones: añadir una reina </a:t>
            </a:r>
          </a:p>
          <a:p>
            <a:pPr lvl="1"/>
            <a:r>
              <a:rPr lang="es-PA" dirty="0" smtClean="0"/>
              <a:t>Modelo de Transición:</a:t>
            </a:r>
          </a:p>
          <a:p>
            <a:pPr lvl="2"/>
            <a:r>
              <a:rPr lang="es-PA" dirty="0" smtClean="0"/>
              <a:t>Retorna el tablero y sus reinas añadidas</a:t>
            </a:r>
          </a:p>
          <a:p>
            <a:pPr lvl="2"/>
            <a:r>
              <a:rPr lang="es-PA" dirty="0" smtClean="0"/>
              <a:t>1.8x10^14 posibilidades</a:t>
            </a:r>
          </a:p>
          <a:p>
            <a:pPr lvl="1"/>
            <a:r>
              <a:rPr lang="es-PA" dirty="0" smtClean="0"/>
              <a:t>Prueba de objetivo: 8 reinas posicionadas y no se ataquen</a:t>
            </a:r>
          </a:p>
          <a:p>
            <a:pPr marL="342900" lvl="1" indent="-342900"/>
            <a:r>
              <a:rPr lang="es-PA" dirty="0" smtClean="0"/>
              <a:t>Sin ataque, mejor formulación</a:t>
            </a:r>
            <a:endParaRPr lang="es-PA" dirty="0"/>
          </a:p>
          <a:p>
            <a:pPr lvl="1"/>
            <a:r>
              <a:rPr lang="es-PA" dirty="0" smtClean="0"/>
              <a:t>Estado: 0 a 8 reinas 1 por fila por columna</a:t>
            </a:r>
          </a:p>
          <a:p>
            <a:pPr lvl="1"/>
            <a:r>
              <a:rPr lang="es-PA" dirty="0" smtClean="0"/>
              <a:t>Acciones: al añadirse en el cuadro esta no ataca (1.8x10^14 -&gt; 2057, reducción de 10^400 estados)</a:t>
            </a:r>
          </a:p>
          <a:p>
            <a:endParaRPr lang="es-PA" dirty="0" smtClean="0"/>
          </a:p>
          <a:p>
            <a:endParaRPr lang="es-PA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2871" y="1803861"/>
            <a:ext cx="3937823" cy="3923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788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12860" y="153460"/>
            <a:ext cx="11041584" cy="1400530"/>
          </a:xfrm>
        </p:spPr>
        <p:txBody>
          <a:bodyPr/>
          <a:lstStyle/>
          <a:p>
            <a:r>
              <a:rPr lang="es-PA" dirty="0" smtClean="0"/>
              <a:t>Resolviendo problemas por Búsqueda</a:t>
            </a:r>
            <a:br>
              <a:rPr lang="es-PA" dirty="0" smtClean="0"/>
            </a:br>
            <a:r>
              <a:rPr lang="es-PA" dirty="0" smtClean="0"/>
              <a:t>Formulación de Problemas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712422"/>
            <a:ext cx="11256978" cy="4940305"/>
          </a:xfrm>
        </p:spPr>
        <p:txBody>
          <a:bodyPr>
            <a:normAutofit/>
          </a:bodyPr>
          <a:lstStyle/>
          <a:p>
            <a:r>
              <a:rPr lang="es-PA" dirty="0" smtClean="0"/>
              <a:t>Problemas de </a:t>
            </a:r>
            <a:r>
              <a:rPr lang="es-PA" dirty="0" err="1" smtClean="0"/>
              <a:t>Knuth</a:t>
            </a:r>
            <a:endParaRPr lang="es-PA" dirty="0" smtClean="0"/>
          </a:p>
          <a:p>
            <a:pPr lvl="1"/>
            <a:r>
              <a:rPr lang="es-PA" dirty="0" smtClean="0"/>
              <a:t>Números mayores a 4 dan resultados enteros positivos para esta ecuación</a:t>
            </a:r>
          </a:p>
          <a:p>
            <a:pPr lvl="1"/>
            <a:endParaRPr lang="es-PA" dirty="0" smtClean="0"/>
          </a:p>
          <a:p>
            <a:pPr lvl="1"/>
            <a:r>
              <a:rPr lang="es-PA" dirty="0" smtClean="0"/>
              <a:t>Estados: números positivos</a:t>
            </a:r>
          </a:p>
          <a:p>
            <a:pPr lvl="1"/>
            <a:r>
              <a:rPr lang="es-PA" dirty="0" smtClean="0"/>
              <a:t>Estado inicial: 4</a:t>
            </a:r>
          </a:p>
          <a:p>
            <a:pPr lvl="1"/>
            <a:r>
              <a:rPr lang="es-PA" dirty="0" smtClean="0"/>
              <a:t>Acciones: aplicar factorial, raíz cuadrada y operación de redondeo</a:t>
            </a:r>
          </a:p>
          <a:p>
            <a:pPr lvl="1"/>
            <a:r>
              <a:rPr lang="es-PA" dirty="0" smtClean="0"/>
              <a:t>Modelo de Transición: Definición matemática de operaciones</a:t>
            </a:r>
          </a:p>
          <a:p>
            <a:pPr lvl="1"/>
            <a:r>
              <a:rPr lang="es-PA" dirty="0" smtClean="0"/>
              <a:t>Prueba de objetivo: un número entero positivo</a:t>
            </a:r>
          </a:p>
          <a:p>
            <a:pPr lvl="1"/>
            <a:endParaRPr lang="es-PA" dirty="0"/>
          </a:p>
          <a:p>
            <a:pPr lvl="1"/>
            <a:r>
              <a:rPr lang="es-PA" dirty="0" smtClean="0"/>
              <a:t>Ejemplo:  El número 620,448,401,733,239,439,360,000 es la expresión de 5 dado este problema</a:t>
            </a:r>
          </a:p>
          <a:p>
            <a:endParaRPr lang="es-PA" dirty="0" smtClean="0"/>
          </a:p>
          <a:p>
            <a:endParaRPr lang="es-PA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7972" y="2390602"/>
            <a:ext cx="323850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470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12860" y="153460"/>
            <a:ext cx="11041584" cy="1400530"/>
          </a:xfrm>
        </p:spPr>
        <p:txBody>
          <a:bodyPr/>
          <a:lstStyle/>
          <a:p>
            <a:r>
              <a:rPr lang="es-PA" dirty="0" smtClean="0"/>
              <a:t>Resolviendo problemas por Búsqueda</a:t>
            </a:r>
            <a:br>
              <a:rPr lang="es-PA" dirty="0" smtClean="0"/>
            </a:br>
            <a:r>
              <a:rPr lang="es-PA" dirty="0" smtClean="0"/>
              <a:t>Formulación de Problemas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712422"/>
            <a:ext cx="11256978" cy="4940305"/>
          </a:xfrm>
        </p:spPr>
        <p:txBody>
          <a:bodyPr>
            <a:normAutofit fontScale="92500" lnSpcReduction="10000"/>
          </a:bodyPr>
          <a:lstStyle/>
          <a:p>
            <a:r>
              <a:rPr lang="es-PA" dirty="0" smtClean="0"/>
              <a:t>Problemas de mundo real</a:t>
            </a:r>
          </a:p>
          <a:p>
            <a:pPr lvl="1"/>
            <a:r>
              <a:rPr lang="es-PA" dirty="0" smtClean="0"/>
              <a:t>Los anteriores eran resolver por rutas encontradas</a:t>
            </a:r>
          </a:p>
          <a:p>
            <a:pPr lvl="1"/>
            <a:endParaRPr lang="es-PA" dirty="0" smtClean="0"/>
          </a:p>
          <a:p>
            <a:pPr lvl="1"/>
            <a:r>
              <a:rPr lang="es-PA" dirty="0" smtClean="0"/>
              <a:t>Problema de viaje por medio de una aerolínea</a:t>
            </a:r>
          </a:p>
          <a:p>
            <a:pPr lvl="1"/>
            <a:r>
              <a:rPr lang="es-PA" dirty="0" smtClean="0"/>
              <a:t>Estado: incluye la ubicación (aeropuerto, </a:t>
            </a:r>
            <a:r>
              <a:rPr lang="es-PA" dirty="0" err="1" smtClean="0"/>
              <a:t>p.e</a:t>
            </a:r>
            <a:r>
              <a:rPr lang="es-PA" dirty="0" smtClean="0"/>
              <a:t>.)</a:t>
            </a:r>
          </a:p>
          <a:p>
            <a:pPr lvl="1"/>
            <a:r>
              <a:rPr lang="es-PA" dirty="0" smtClean="0"/>
              <a:t>Estado Inicial:  Especificada por la petición del usuario</a:t>
            </a:r>
          </a:p>
          <a:p>
            <a:pPr lvl="1"/>
            <a:r>
              <a:rPr lang="es-PA" dirty="0" smtClean="0"/>
              <a:t>Acciones:</a:t>
            </a:r>
          </a:p>
          <a:p>
            <a:pPr lvl="2"/>
            <a:r>
              <a:rPr lang="es-PA" dirty="0" smtClean="0"/>
              <a:t>Tomar el vuelo desde aquí</a:t>
            </a:r>
          </a:p>
          <a:p>
            <a:pPr lvl="2"/>
            <a:r>
              <a:rPr lang="es-PA" dirty="0" smtClean="0"/>
              <a:t>Cualquier clase</a:t>
            </a:r>
          </a:p>
          <a:p>
            <a:pPr lvl="2"/>
            <a:r>
              <a:rPr lang="es-PA" dirty="0" smtClean="0"/>
              <a:t>Antes de ‘x’ hora</a:t>
            </a:r>
          </a:p>
          <a:p>
            <a:pPr lvl="2"/>
            <a:r>
              <a:rPr lang="es-PA" dirty="0" smtClean="0"/>
              <a:t>Con tiempo en el aeropuerto por cualquier contratiempo</a:t>
            </a:r>
          </a:p>
          <a:p>
            <a:pPr lvl="1"/>
            <a:r>
              <a:rPr lang="es-PA" dirty="0" smtClean="0"/>
              <a:t>Modelo de transición:  el resultado de tomar el vuelo al destino y llegar a tiempo al otro.</a:t>
            </a:r>
          </a:p>
          <a:p>
            <a:pPr lvl="1"/>
            <a:r>
              <a:rPr lang="es-PA" dirty="0" smtClean="0"/>
              <a:t>Prueba de objetivo:  estar en el lugar final especificado</a:t>
            </a:r>
          </a:p>
          <a:p>
            <a:pPr lvl="1"/>
            <a:r>
              <a:rPr lang="es-PA" dirty="0" smtClean="0"/>
              <a:t>Costo del camino: dinero, tiempo, procedimientos de migración, millas, etc.</a:t>
            </a:r>
          </a:p>
          <a:p>
            <a:endParaRPr lang="es-PA" dirty="0" smtClean="0"/>
          </a:p>
          <a:p>
            <a:endParaRPr lang="es-PA" dirty="0" smtClean="0"/>
          </a:p>
        </p:txBody>
      </p:sp>
      <p:pic>
        <p:nvPicPr>
          <p:cNvPr id="6146" name="Picture 2" descr="Image result for airline air travel ai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4665" y="2929306"/>
            <a:ext cx="4076181" cy="2201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082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12860" y="153460"/>
            <a:ext cx="11041584" cy="1400530"/>
          </a:xfrm>
        </p:spPr>
        <p:txBody>
          <a:bodyPr/>
          <a:lstStyle/>
          <a:p>
            <a:r>
              <a:rPr lang="es-PA" dirty="0" smtClean="0"/>
              <a:t>Resolviendo problemas por Búsqueda</a:t>
            </a:r>
            <a:br>
              <a:rPr lang="es-PA" dirty="0" smtClean="0"/>
            </a:br>
            <a:r>
              <a:rPr lang="es-PA" dirty="0" smtClean="0"/>
              <a:t>Formulación de Problemas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712422"/>
            <a:ext cx="11256978" cy="4940305"/>
          </a:xfrm>
        </p:spPr>
        <p:txBody>
          <a:bodyPr>
            <a:normAutofit fontScale="92500" lnSpcReduction="10000"/>
          </a:bodyPr>
          <a:lstStyle/>
          <a:p>
            <a:r>
              <a:rPr lang="es-PA" dirty="0" smtClean="0"/>
              <a:t>Problemas de mundo real</a:t>
            </a:r>
          </a:p>
          <a:p>
            <a:pPr lvl="1"/>
            <a:r>
              <a:rPr lang="es-PA" dirty="0" smtClean="0"/>
              <a:t>Problema de Turista</a:t>
            </a:r>
          </a:p>
          <a:p>
            <a:pPr lvl="2"/>
            <a:r>
              <a:rPr lang="es-PA" dirty="0" smtClean="0"/>
              <a:t>Se considera el sitio y sus ciudades </a:t>
            </a:r>
            <a:r>
              <a:rPr lang="es-PA" dirty="0" err="1" smtClean="0"/>
              <a:t>intermedas</a:t>
            </a:r>
            <a:endParaRPr lang="es-PA" dirty="0" smtClean="0"/>
          </a:p>
          <a:p>
            <a:pPr lvl="1"/>
            <a:r>
              <a:rPr lang="es-PA" dirty="0" smtClean="0"/>
              <a:t>Un vendedor que viaja</a:t>
            </a:r>
          </a:p>
          <a:p>
            <a:pPr lvl="2"/>
            <a:r>
              <a:rPr lang="es-PA" dirty="0" smtClean="0"/>
              <a:t>Cada ciudad debe ser visitada solo 1 vez</a:t>
            </a:r>
          </a:p>
          <a:p>
            <a:pPr lvl="2"/>
            <a:r>
              <a:rPr lang="es-PA" dirty="0" smtClean="0"/>
              <a:t>NP-</a:t>
            </a:r>
            <a:r>
              <a:rPr lang="es-PA" dirty="0" err="1" smtClean="0"/>
              <a:t>hard</a:t>
            </a:r>
            <a:endParaRPr lang="es-PA" dirty="0"/>
          </a:p>
          <a:p>
            <a:pPr lvl="1"/>
            <a:r>
              <a:rPr lang="es-PA" dirty="0" smtClean="0"/>
              <a:t>VLSI </a:t>
            </a:r>
            <a:r>
              <a:rPr lang="es-PA" dirty="0" err="1" smtClean="0"/>
              <a:t>layout</a:t>
            </a:r>
            <a:endParaRPr lang="es-PA" dirty="0" smtClean="0"/>
          </a:p>
          <a:p>
            <a:pPr lvl="2"/>
            <a:r>
              <a:rPr lang="es-PA" dirty="0" smtClean="0"/>
              <a:t>Conexión de componentes, menor tamaño</a:t>
            </a:r>
            <a:endParaRPr lang="es-PA" dirty="0"/>
          </a:p>
          <a:p>
            <a:pPr lvl="1"/>
            <a:r>
              <a:rPr lang="es-PA" dirty="0" smtClean="0"/>
              <a:t>Navegación de robot</a:t>
            </a:r>
          </a:p>
          <a:p>
            <a:pPr lvl="2"/>
            <a:r>
              <a:rPr lang="es-PA" dirty="0" smtClean="0"/>
              <a:t>Movernos en un espacio continuo</a:t>
            </a:r>
          </a:p>
          <a:p>
            <a:pPr lvl="2"/>
            <a:r>
              <a:rPr lang="es-PA" dirty="0" smtClean="0"/>
              <a:t>Movernos en un espacio 2D (robot diferencial</a:t>
            </a:r>
          </a:p>
          <a:p>
            <a:pPr lvl="1"/>
            <a:r>
              <a:rPr lang="es-PA" dirty="0" smtClean="0"/>
              <a:t>Secuencia de ensamblaje automática</a:t>
            </a:r>
          </a:p>
          <a:p>
            <a:pPr lvl="2"/>
            <a:r>
              <a:rPr lang="es-PA" dirty="0" smtClean="0"/>
              <a:t>Orden de ensamble de un equipo</a:t>
            </a:r>
          </a:p>
          <a:p>
            <a:pPr lvl="2"/>
            <a:r>
              <a:rPr lang="es-PA" dirty="0" smtClean="0"/>
              <a:t>Mala orden generada no generará un equipo</a:t>
            </a:r>
          </a:p>
          <a:p>
            <a:endParaRPr lang="es-PA" dirty="0" smtClean="0"/>
          </a:p>
        </p:txBody>
      </p:sp>
      <p:pic>
        <p:nvPicPr>
          <p:cNvPr id="11266" name="Picture 2" descr="Image result for robot naviga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9403" y="3873731"/>
            <a:ext cx="2172370" cy="1629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Image result for vlsi layou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8517" y="1346199"/>
            <a:ext cx="2042610" cy="1913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 descr="Image result for copaair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1" t="8655" r="3222" b="11413"/>
          <a:stretch/>
        </p:blipFill>
        <p:spPr bwMode="auto">
          <a:xfrm>
            <a:off x="6372832" y="1448262"/>
            <a:ext cx="2212368" cy="2734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4" name="Picture 10" descr="Related imag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832" y="4786176"/>
            <a:ext cx="3055604" cy="1718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721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12860" y="153460"/>
            <a:ext cx="11041584" cy="1400530"/>
          </a:xfrm>
        </p:spPr>
        <p:txBody>
          <a:bodyPr/>
          <a:lstStyle/>
          <a:p>
            <a:r>
              <a:rPr lang="es-PA" dirty="0" smtClean="0"/>
              <a:t>Resolviendo problemas por Búsqueda</a:t>
            </a:r>
            <a:br>
              <a:rPr lang="es-PA" dirty="0" smtClean="0"/>
            </a:br>
            <a:r>
              <a:rPr lang="es-PA" dirty="0" smtClean="0"/>
              <a:t>Buscando para soluciones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712422"/>
            <a:ext cx="11256978" cy="4940305"/>
          </a:xfrm>
        </p:spPr>
        <p:txBody>
          <a:bodyPr>
            <a:normAutofit/>
          </a:bodyPr>
          <a:lstStyle/>
          <a:p>
            <a:r>
              <a:rPr lang="es-PA" dirty="0" err="1" smtClean="0"/>
              <a:t>Solucion</a:t>
            </a:r>
            <a:r>
              <a:rPr lang="es-PA" dirty="0" smtClean="0"/>
              <a:t>: secuencia de acciones posibles</a:t>
            </a:r>
          </a:p>
          <a:p>
            <a:r>
              <a:rPr lang="es-PA" dirty="0" smtClean="0"/>
              <a:t>Inicia por un árbol de búsqueda en un lugar raíz</a:t>
            </a:r>
          </a:p>
          <a:p>
            <a:pPr lvl="1"/>
            <a:r>
              <a:rPr lang="es-PA" dirty="0" smtClean="0"/>
              <a:t>Arad</a:t>
            </a:r>
          </a:p>
          <a:p>
            <a:r>
              <a:rPr lang="es-PA" dirty="0" smtClean="0"/>
              <a:t>Nodos: corresponde a los estados en el espacio estado</a:t>
            </a:r>
          </a:p>
          <a:p>
            <a:r>
              <a:rPr lang="es-PA" dirty="0" smtClean="0"/>
              <a:t>Cada estado es expandido generando nuevos estados</a:t>
            </a:r>
          </a:p>
          <a:p>
            <a:pPr lvl="1"/>
            <a:r>
              <a:rPr lang="es-PA" dirty="0" smtClean="0"/>
              <a:t>Nodos hijos: </a:t>
            </a:r>
            <a:r>
              <a:rPr lang="es-PA" dirty="0" err="1" smtClean="0"/>
              <a:t>Zerind</a:t>
            </a:r>
            <a:r>
              <a:rPr lang="es-PA" dirty="0" smtClean="0"/>
              <a:t>, Sibiu, </a:t>
            </a:r>
            <a:r>
              <a:rPr lang="es-PA" dirty="0" err="1" smtClean="0"/>
              <a:t>Timisoara</a:t>
            </a:r>
            <a:r>
              <a:rPr lang="es-PA" dirty="0" smtClean="0"/>
              <a:t> &lt;- Fronteras</a:t>
            </a:r>
          </a:p>
          <a:p>
            <a:pPr lvl="1"/>
            <a:r>
              <a:rPr lang="es-PA" dirty="0" smtClean="0"/>
              <a:t>Se prueba cada estado a ver la mejor solución</a:t>
            </a:r>
          </a:p>
          <a:p>
            <a:r>
              <a:rPr lang="es-PA" dirty="0" smtClean="0"/>
              <a:t>El proceso continua hasta encontrar solución</a:t>
            </a:r>
          </a:p>
          <a:p>
            <a:pPr lvl="1"/>
            <a:r>
              <a:rPr lang="es-PA" dirty="0" smtClean="0"/>
              <a:t>Note que podemos caer en un lazo al expandir </a:t>
            </a:r>
            <a:r>
              <a:rPr lang="es-PA" dirty="0" err="1" smtClean="0"/>
              <a:t>Sidiu</a:t>
            </a:r>
            <a:r>
              <a:rPr lang="es-PA" dirty="0" smtClean="0"/>
              <a:t> (Arad)</a:t>
            </a:r>
          </a:p>
          <a:p>
            <a:pPr lvl="2"/>
            <a:r>
              <a:rPr lang="es-PA" i="1" dirty="0"/>
              <a:t>El que olvida su pasado está condenado a repetirlo</a:t>
            </a:r>
            <a:r>
              <a:rPr lang="es-PA" i="1" dirty="0" smtClean="0"/>
              <a:t>!</a:t>
            </a:r>
          </a:p>
          <a:p>
            <a:pPr lvl="2"/>
            <a:r>
              <a:rPr lang="es-PA" dirty="0" smtClean="0"/>
              <a:t>Tenemos que tener una lista explorada y otra cerrada</a:t>
            </a:r>
          </a:p>
          <a:p>
            <a:pPr lvl="1"/>
            <a:r>
              <a:rPr lang="es-PA" dirty="0" smtClean="0"/>
              <a:t>Podemos corregir esto haciendo que los costos sean positivos </a:t>
            </a:r>
          </a:p>
          <a:p>
            <a:endParaRPr lang="es-PA" dirty="0"/>
          </a:p>
        </p:txBody>
      </p:sp>
      <p:pic>
        <p:nvPicPr>
          <p:cNvPr id="12292" name="Picture 4" descr="Image result for search tree and nodes in ai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2905" y="5831291"/>
            <a:ext cx="2526298" cy="912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2905" y="793783"/>
            <a:ext cx="3701539" cy="224181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0352" y="3097859"/>
            <a:ext cx="3496009" cy="2642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762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12860" y="153460"/>
            <a:ext cx="11041584" cy="1400530"/>
          </a:xfrm>
        </p:spPr>
        <p:txBody>
          <a:bodyPr/>
          <a:lstStyle/>
          <a:p>
            <a:r>
              <a:rPr lang="es-PA" dirty="0" smtClean="0"/>
              <a:t>Resolviendo problemas por Búsqueda</a:t>
            </a:r>
            <a:br>
              <a:rPr lang="es-PA" dirty="0" smtClean="0"/>
            </a:br>
            <a:r>
              <a:rPr lang="es-PA" dirty="0" smtClean="0"/>
              <a:t>Algoritmos </a:t>
            </a:r>
            <a:r>
              <a:rPr lang="es-PA" dirty="0" err="1" smtClean="0"/>
              <a:t>Graph</a:t>
            </a:r>
            <a:r>
              <a:rPr lang="es-PA" dirty="0" smtClean="0"/>
              <a:t> </a:t>
            </a:r>
            <a:r>
              <a:rPr lang="es-PA" dirty="0" err="1" smtClean="0"/>
              <a:t>Search</a:t>
            </a:r>
            <a:r>
              <a:rPr lang="es-PA" dirty="0" smtClean="0"/>
              <a:t> y </a:t>
            </a:r>
            <a:r>
              <a:rPr lang="es-PA" dirty="0" err="1" smtClean="0"/>
              <a:t>Tree</a:t>
            </a:r>
            <a:r>
              <a:rPr lang="es-PA" dirty="0" smtClean="0"/>
              <a:t> </a:t>
            </a:r>
            <a:r>
              <a:rPr lang="es-PA" dirty="0" err="1" smtClean="0"/>
              <a:t>Search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712422"/>
            <a:ext cx="11256978" cy="4940305"/>
          </a:xfrm>
        </p:spPr>
        <p:txBody>
          <a:bodyPr>
            <a:normAutofit/>
          </a:bodyPr>
          <a:lstStyle/>
          <a:p>
            <a:r>
              <a:rPr lang="es-PA" dirty="0" err="1" smtClean="0"/>
              <a:t>Tree-Search</a:t>
            </a:r>
            <a:endParaRPr lang="es-PA" dirty="0" smtClean="0"/>
          </a:p>
          <a:p>
            <a:pPr lvl="1"/>
            <a:r>
              <a:rPr lang="es-PA" dirty="0" smtClean="0"/>
              <a:t>Estructura la data</a:t>
            </a:r>
          </a:p>
          <a:p>
            <a:pPr lvl="1"/>
            <a:r>
              <a:rPr lang="es-PA" dirty="0" smtClean="0"/>
              <a:t>Memoriza cada nodo expandido</a:t>
            </a:r>
          </a:p>
          <a:p>
            <a:pPr lvl="1"/>
            <a:r>
              <a:rPr lang="es-PA" dirty="0" smtClean="0"/>
              <a:t>Olvidamos un nuevo nodo que sea contenido</a:t>
            </a:r>
          </a:p>
          <a:p>
            <a:r>
              <a:rPr lang="es-PA" dirty="0" err="1" smtClean="0"/>
              <a:t>Graph-Search</a:t>
            </a:r>
            <a:endParaRPr lang="es-PA" dirty="0" smtClean="0"/>
          </a:p>
          <a:p>
            <a:pPr lvl="1"/>
            <a:r>
              <a:rPr lang="es-PA" dirty="0" smtClean="0"/>
              <a:t>Separa los lugares explorados y no explorado</a:t>
            </a:r>
          </a:p>
          <a:p>
            <a:pPr lvl="1"/>
            <a:r>
              <a:rPr lang="es-PA" dirty="0" smtClean="0"/>
              <a:t>Va 1 a 1 hasta encontrar solución</a:t>
            </a:r>
            <a:endParaRPr lang="es-PA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9981" y="1553990"/>
            <a:ext cx="5808373" cy="342290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518" y="4689651"/>
            <a:ext cx="5392622" cy="119900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9981" y="5085162"/>
            <a:ext cx="4784580" cy="156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230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Proyecto Final – Construir un Sistema de Inteligencia Artificial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27548" y="2091556"/>
            <a:ext cx="11534961" cy="4425154"/>
          </a:xfrm>
        </p:spPr>
        <p:txBody>
          <a:bodyPr>
            <a:normAutofit fontScale="85000" lnSpcReduction="20000"/>
          </a:bodyPr>
          <a:lstStyle/>
          <a:p>
            <a:r>
              <a:rPr lang="es-PA" b="1" dirty="0" smtClean="0">
                <a:solidFill>
                  <a:srgbClr val="FF0000"/>
                </a:solidFill>
              </a:rPr>
              <a:t>Si usa hardware, no utilizar ARDUINO. Si lo hace = -1000%</a:t>
            </a:r>
          </a:p>
          <a:p>
            <a:r>
              <a:rPr lang="es-PA" b="1" i="1" dirty="0" smtClean="0"/>
              <a:t>Puede usar tarjetas hijas de cualquier plataforma!</a:t>
            </a:r>
          </a:p>
          <a:p>
            <a:r>
              <a:rPr lang="es-PA" dirty="0" smtClean="0"/>
              <a:t>Grupo de 3 personas</a:t>
            </a:r>
          </a:p>
          <a:p>
            <a:pPr lvl="1"/>
            <a:r>
              <a:rPr lang="es-PA" dirty="0" smtClean="0"/>
              <a:t>Todos tienen las mismas notas aún si solo trabaja 1</a:t>
            </a:r>
          </a:p>
          <a:p>
            <a:r>
              <a:rPr lang="es-PA" dirty="0" smtClean="0"/>
              <a:t>Construir un sistema que tenga Inteligencia Artificial</a:t>
            </a:r>
          </a:p>
          <a:p>
            <a:pPr lvl="1"/>
            <a:r>
              <a:rPr lang="es-PA" dirty="0" smtClean="0"/>
              <a:t>Aplicación remota corriendo en un servidor</a:t>
            </a:r>
          </a:p>
          <a:p>
            <a:pPr lvl="2"/>
            <a:r>
              <a:rPr lang="es-PA" dirty="0" smtClean="0"/>
              <a:t>Local </a:t>
            </a:r>
            <a:r>
              <a:rPr lang="es-PA" dirty="0" err="1" smtClean="0"/>
              <a:t>ó</a:t>
            </a:r>
            <a:r>
              <a:rPr lang="es-PA" dirty="0" smtClean="0"/>
              <a:t> Remoto</a:t>
            </a:r>
          </a:p>
          <a:p>
            <a:pPr lvl="1"/>
            <a:r>
              <a:rPr lang="es-PA" dirty="0"/>
              <a:t>Debe usar un </a:t>
            </a:r>
            <a:r>
              <a:rPr lang="es-PA" dirty="0" err="1"/>
              <a:t>dataset</a:t>
            </a:r>
            <a:r>
              <a:rPr lang="es-PA" dirty="0"/>
              <a:t> </a:t>
            </a:r>
            <a:r>
              <a:rPr lang="es-PA" dirty="0" smtClean="0"/>
              <a:t>abierto o construir su propio </a:t>
            </a:r>
            <a:r>
              <a:rPr lang="es-PA" dirty="0" err="1" smtClean="0"/>
              <a:t>dataset</a:t>
            </a:r>
            <a:r>
              <a:rPr lang="es-PA" dirty="0" smtClean="0"/>
              <a:t> (10%)</a:t>
            </a:r>
            <a:endParaRPr lang="es-PA" dirty="0"/>
          </a:p>
          <a:p>
            <a:pPr lvl="2"/>
            <a:r>
              <a:rPr lang="es-PA" dirty="0" err="1" smtClean="0"/>
              <a:t>Kaggle</a:t>
            </a:r>
            <a:r>
              <a:rPr lang="es-PA" dirty="0" smtClean="0"/>
              <a:t>, Data.gov, Nasa.gov </a:t>
            </a:r>
            <a:r>
              <a:rPr lang="es-PA" dirty="0" err="1" smtClean="0"/>
              <a:t>ó</a:t>
            </a:r>
            <a:r>
              <a:rPr lang="es-PA" dirty="0" smtClean="0"/>
              <a:t> cualquier </a:t>
            </a:r>
            <a:r>
              <a:rPr lang="es-PA" dirty="0" err="1"/>
              <a:t>dataset</a:t>
            </a:r>
            <a:r>
              <a:rPr lang="es-PA" dirty="0"/>
              <a:t> </a:t>
            </a:r>
            <a:r>
              <a:rPr lang="es-PA" dirty="0" smtClean="0"/>
              <a:t>abierto</a:t>
            </a:r>
          </a:p>
          <a:p>
            <a:pPr lvl="1"/>
            <a:r>
              <a:rPr lang="es-PA" dirty="0" smtClean="0"/>
              <a:t>Debe ser capaz de realizar training incremental de los nuevos campos en la base de datos (20%)</a:t>
            </a:r>
          </a:p>
          <a:p>
            <a:pPr lvl="1"/>
            <a:r>
              <a:rPr lang="es-PA" dirty="0" smtClean="0"/>
              <a:t>Capaz de mostrar las predicciones, clasificaciones o ambas (25%)</a:t>
            </a:r>
          </a:p>
          <a:p>
            <a:pPr lvl="1"/>
            <a:r>
              <a:rPr lang="es-PA" dirty="0" smtClean="0"/>
              <a:t>Capaz de realizar reportes y estadísticas (20%)</a:t>
            </a:r>
          </a:p>
          <a:p>
            <a:pPr lvl="1"/>
            <a:r>
              <a:rPr lang="es-PA" dirty="0" smtClean="0"/>
              <a:t>Usar Amazon Web </a:t>
            </a:r>
            <a:r>
              <a:rPr lang="es-PA" dirty="0" err="1" smtClean="0"/>
              <a:t>Services</a:t>
            </a:r>
            <a:r>
              <a:rPr lang="es-PA" dirty="0" smtClean="0"/>
              <a:t> (10%)</a:t>
            </a:r>
          </a:p>
          <a:p>
            <a:pPr lvl="1"/>
            <a:r>
              <a:rPr lang="es-PA" dirty="0" smtClean="0"/>
              <a:t>Escrito en formato IEEE (15%)</a:t>
            </a:r>
          </a:p>
        </p:txBody>
      </p:sp>
      <p:pic>
        <p:nvPicPr>
          <p:cNvPr id="3074" name="Picture 2" descr="Image result for kaggl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9135" y="1383396"/>
            <a:ext cx="3294668" cy="1272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 result for data.gov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0335" y="5543581"/>
            <a:ext cx="2665162" cy="1211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Image result for nasa.gov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5497" y="2963227"/>
            <a:ext cx="2305541" cy="1820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5182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12859" y="153460"/>
            <a:ext cx="11290965" cy="1400530"/>
          </a:xfrm>
        </p:spPr>
        <p:txBody>
          <a:bodyPr/>
          <a:lstStyle/>
          <a:p>
            <a:r>
              <a:rPr lang="es-PA" dirty="0" smtClean="0"/>
              <a:t>Resolviendo problemas por Búsqueda</a:t>
            </a:r>
            <a:br>
              <a:rPr lang="es-PA" dirty="0" smtClean="0"/>
            </a:br>
            <a:r>
              <a:rPr lang="es-PA" dirty="0" smtClean="0"/>
              <a:t>Infraestructura de Algoritmos de Búsqueda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712422"/>
            <a:ext cx="11256978" cy="4940305"/>
          </a:xfrm>
        </p:spPr>
        <p:txBody>
          <a:bodyPr>
            <a:normAutofit/>
          </a:bodyPr>
          <a:lstStyle/>
          <a:p>
            <a:r>
              <a:rPr lang="es-PA" dirty="0" smtClean="0"/>
              <a:t>Requieren de cierta estructura</a:t>
            </a:r>
          </a:p>
          <a:p>
            <a:r>
              <a:rPr lang="es-PA" dirty="0" smtClean="0"/>
              <a:t>Para cada árbol ‘n’, tenemos los siguientes componentes:</a:t>
            </a:r>
          </a:p>
          <a:p>
            <a:pPr lvl="1"/>
            <a:r>
              <a:rPr lang="es-PA" dirty="0" err="1" smtClean="0"/>
              <a:t>N.State</a:t>
            </a:r>
            <a:r>
              <a:rPr lang="es-PA" dirty="0" smtClean="0"/>
              <a:t>: el estado del nodo</a:t>
            </a:r>
          </a:p>
          <a:p>
            <a:pPr lvl="1"/>
            <a:r>
              <a:rPr lang="es-PA" dirty="0" err="1" smtClean="0"/>
              <a:t>N.Parent</a:t>
            </a:r>
            <a:r>
              <a:rPr lang="es-PA" dirty="0" smtClean="0"/>
              <a:t>: el nodo anterior (aquel que genero este)</a:t>
            </a:r>
          </a:p>
          <a:p>
            <a:pPr lvl="1"/>
            <a:r>
              <a:rPr lang="es-PA" dirty="0" err="1" smtClean="0"/>
              <a:t>N.Action</a:t>
            </a:r>
            <a:r>
              <a:rPr lang="es-PA" dirty="0" smtClean="0"/>
              <a:t>: la acción aplicada que generó el nodo</a:t>
            </a:r>
          </a:p>
          <a:p>
            <a:pPr lvl="1"/>
            <a:r>
              <a:rPr lang="es-PA" dirty="0" err="1" smtClean="0"/>
              <a:t>N.PathCost</a:t>
            </a:r>
            <a:r>
              <a:rPr lang="es-PA" dirty="0"/>
              <a:t> </a:t>
            </a:r>
            <a:r>
              <a:rPr lang="es-PA" dirty="0" smtClean="0"/>
              <a:t>o g(n): el costo de la acción</a:t>
            </a:r>
          </a:p>
          <a:p>
            <a:r>
              <a:rPr lang="es-PA" dirty="0" smtClean="0"/>
              <a:t>Necesitamos ubicar los nodos en </a:t>
            </a:r>
            <a:r>
              <a:rPr lang="es-PA" dirty="0" err="1" smtClean="0"/>
              <a:t>FIFOs</a:t>
            </a:r>
            <a:endParaRPr lang="es-PA" dirty="0" smtClean="0"/>
          </a:p>
          <a:p>
            <a:pPr lvl="1"/>
            <a:r>
              <a:rPr lang="es-PA" dirty="0" smtClean="0"/>
              <a:t>FIFO, LIFO, </a:t>
            </a:r>
            <a:r>
              <a:rPr lang="es-PA" dirty="0" err="1" smtClean="0"/>
              <a:t>priority</a:t>
            </a:r>
            <a:r>
              <a:rPr lang="es-PA" dirty="0" smtClean="0"/>
              <a:t> </a:t>
            </a:r>
            <a:r>
              <a:rPr lang="es-PA" dirty="0" err="1" smtClean="0"/>
              <a:t>queue</a:t>
            </a:r>
            <a:endParaRPr lang="es-PA" dirty="0" smtClean="0"/>
          </a:p>
          <a:p>
            <a:pPr lvl="1"/>
            <a:r>
              <a:rPr lang="es-PA" dirty="0" err="1" smtClean="0"/>
              <a:t>Empty</a:t>
            </a:r>
            <a:r>
              <a:rPr lang="es-PA" dirty="0" smtClean="0"/>
              <a:t>, </a:t>
            </a:r>
            <a:r>
              <a:rPr lang="es-PA" dirty="0" err="1" smtClean="0"/>
              <a:t>Push</a:t>
            </a:r>
            <a:r>
              <a:rPr lang="es-PA" dirty="0" smtClean="0"/>
              <a:t>, Pop</a:t>
            </a:r>
          </a:p>
          <a:p>
            <a:pPr lvl="1"/>
            <a:endParaRPr lang="es-PA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5495" y="1882313"/>
            <a:ext cx="3514725" cy="31432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4647" y="5171718"/>
            <a:ext cx="7859177" cy="1639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658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12859" y="153460"/>
            <a:ext cx="11290965" cy="1400530"/>
          </a:xfrm>
        </p:spPr>
        <p:txBody>
          <a:bodyPr/>
          <a:lstStyle/>
          <a:p>
            <a:r>
              <a:rPr lang="es-PA" dirty="0" smtClean="0"/>
              <a:t>Resolviendo problemas por Búsqueda</a:t>
            </a:r>
            <a:br>
              <a:rPr lang="es-PA" dirty="0" smtClean="0"/>
            </a:br>
            <a:r>
              <a:rPr lang="es-PA" dirty="0" smtClean="0"/>
              <a:t>Midiendo el desempeño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712422"/>
            <a:ext cx="11256978" cy="4940305"/>
          </a:xfrm>
        </p:spPr>
        <p:txBody>
          <a:bodyPr>
            <a:normAutofit fontScale="92500"/>
          </a:bodyPr>
          <a:lstStyle/>
          <a:p>
            <a:r>
              <a:rPr lang="es-PA" dirty="0" smtClean="0"/>
              <a:t>¿Cómo elegirlos?</a:t>
            </a:r>
          </a:p>
          <a:p>
            <a:r>
              <a:rPr lang="es-PA" dirty="0" smtClean="0"/>
              <a:t>Por lo completo:  garantía de una solución</a:t>
            </a:r>
          </a:p>
          <a:p>
            <a:r>
              <a:rPr lang="es-PA" dirty="0" smtClean="0"/>
              <a:t>Óptimo: La estrategia debe definir una solución óptima</a:t>
            </a:r>
          </a:p>
          <a:p>
            <a:r>
              <a:rPr lang="es-PA" dirty="0" smtClean="0"/>
              <a:t>Tiempo de completar:  ¿Cuánto tarda para encontrar una solución?</a:t>
            </a:r>
          </a:p>
          <a:p>
            <a:r>
              <a:rPr lang="es-PA" dirty="0" smtClean="0"/>
              <a:t>Complejidad del espacio:  ¿Cuánta memoria es necesitada para completar la </a:t>
            </a:r>
            <a:r>
              <a:rPr lang="es-PA" dirty="0" err="1" smtClean="0"/>
              <a:t>búsq</a:t>
            </a:r>
            <a:r>
              <a:rPr lang="es-PA" dirty="0" smtClean="0"/>
              <a:t>.?</a:t>
            </a:r>
            <a:endParaRPr lang="es-PA" dirty="0"/>
          </a:p>
          <a:p>
            <a:r>
              <a:rPr lang="en-US" dirty="0"/>
              <a:t>|V | + |E</a:t>
            </a:r>
            <a:r>
              <a:rPr lang="en-US" dirty="0" smtClean="0"/>
              <a:t>|</a:t>
            </a:r>
          </a:p>
          <a:p>
            <a:pPr lvl="1"/>
            <a:r>
              <a:rPr lang="es-PA" dirty="0" smtClean="0"/>
              <a:t>V = Vértices de nodos, E = bordes</a:t>
            </a:r>
            <a:endParaRPr lang="es-PA" dirty="0"/>
          </a:p>
          <a:p>
            <a:r>
              <a:rPr lang="es-PA" dirty="0" smtClean="0"/>
              <a:t>Expresada en 3 partes</a:t>
            </a:r>
          </a:p>
          <a:p>
            <a:pPr lvl="1"/>
            <a:r>
              <a:rPr lang="es-PA" dirty="0" smtClean="0"/>
              <a:t>Factor de bifurcación: máximo número de sucesores</a:t>
            </a:r>
          </a:p>
          <a:p>
            <a:pPr lvl="1"/>
            <a:r>
              <a:rPr lang="es-PA" dirty="0" smtClean="0"/>
              <a:t>Profundidad (d): el objetivo más profundo del árbol</a:t>
            </a:r>
          </a:p>
          <a:p>
            <a:pPr lvl="1"/>
            <a:r>
              <a:rPr lang="es-PA" dirty="0" smtClean="0"/>
              <a:t>m: distancia máxima de cualquier camino</a:t>
            </a:r>
          </a:p>
          <a:p>
            <a:r>
              <a:rPr lang="es-PA" dirty="0" smtClean="0"/>
              <a:t>Una manera rápida de medir: </a:t>
            </a:r>
            <a:r>
              <a:rPr lang="es-PA" i="1" dirty="0" smtClean="0"/>
              <a:t>costo de búsqueda, o usar el costo total (</a:t>
            </a:r>
            <a:r>
              <a:rPr lang="es-PA" i="1" dirty="0" err="1" smtClean="0"/>
              <a:t>search</a:t>
            </a:r>
            <a:r>
              <a:rPr lang="es-PA" i="1" dirty="0" smtClean="0"/>
              <a:t> + </a:t>
            </a:r>
            <a:r>
              <a:rPr lang="es-PA" i="1" dirty="0" err="1" smtClean="0"/>
              <a:t>path</a:t>
            </a:r>
            <a:r>
              <a:rPr lang="es-PA" i="1" dirty="0" smtClean="0"/>
              <a:t>)</a:t>
            </a:r>
            <a:r>
              <a:rPr lang="es-PA" dirty="0" smtClean="0"/>
              <a:t>.</a:t>
            </a:r>
          </a:p>
          <a:p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2487493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12859" y="153460"/>
            <a:ext cx="11290965" cy="1400530"/>
          </a:xfrm>
        </p:spPr>
        <p:txBody>
          <a:bodyPr/>
          <a:lstStyle/>
          <a:p>
            <a:r>
              <a:rPr lang="es-PA" dirty="0" smtClean="0"/>
              <a:t>Resolviendo problemas por Búsqueda</a:t>
            </a:r>
            <a:br>
              <a:rPr lang="es-PA" dirty="0" smtClean="0"/>
            </a:br>
            <a:r>
              <a:rPr lang="es-PA" dirty="0" smtClean="0"/>
              <a:t>Estrategias de Búsqueda Uniforme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712422"/>
            <a:ext cx="11256978" cy="4940305"/>
          </a:xfrm>
        </p:spPr>
        <p:txBody>
          <a:bodyPr>
            <a:normAutofit lnSpcReduction="10000"/>
          </a:bodyPr>
          <a:lstStyle/>
          <a:p>
            <a:r>
              <a:rPr lang="es-PA" dirty="0" smtClean="0"/>
              <a:t>Estos algoritmos se llaman búsqueda ciega</a:t>
            </a:r>
          </a:p>
          <a:p>
            <a:pPr lvl="1"/>
            <a:r>
              <a:rPr lang="es-PA" dirty="0" smtClean="0"/>
              <a:t>Generan sucesores dados estados y objetivo</a:t>
            </a:r>
          </a:p>
          <a:p>
            <a:pPr lvl="1"/>
            <a:r>
              <a:rPr lang="es-PA" dirty="0" smtClean="0"/>
              <a:t>Los nodos son expandidos</a:t>
            </a:r>
            <a:endParaRPr lang="es-PA" dirty="0"/>
          </a:p>
          <a:p>
            <a:r>
              <a:rPr lang="es-PA" dirty="0" smtClean="0"/>
              <a:t>Búsqueda </a:t>
            </a:r>
            <a:r>
              <a:rPr lang="es-PA" dirty="0" err="1" smtClean="0"/>
              <a:t>Breadth-first</a:t>
            </a:r>
            <a:r>
              <a:rPr lang="es-PA" dirty="0" smtClean="0"/>
              <a:t> </a:t>
            </a:r>
          </a:p>
          <a:p>
            <a:pPr lvl="1"/>
            <a:r>
              <a:rPr lang="es-PA" dirty="0" smtClean="0"/>
              <a:t>El nodo raíz se expande primero</a:t>
            </a:r>
          </a:p>
          <a:p>
            <a:pPr lvl="1"/>
            <a:r>
              <a:rPr lang="es-PA" dirty="0" smtClean="0"/>
              <a:t>Luego los sucesores del nodo raíz</a:t>
            </a:r>
          </a:p>
          <a:p>
            <a:pPr lvl="1"/>
            <a:r>
              <a:rPr lang="es-PA" dirty="0" smtClean="0"/>
              <a:t>Luego los sucesores</a:t>
            </a:r>
          </a:p>
          <a:p>
            <a:pPr lvl="1"/>
            <a:r>
              <a:rPr lang="es-PA" dirty="0" smtClean="0"/>
              <a:t>Parecido al </a:t>
            </a:r>
            <a:r>
              <a:rPr lang="es-PA" dirty="0" err="1" smtClean="0"/>
              <a:t>graph-search</a:t>
            </a:r>
            <a:endParaRPr lang="es-PA" dirty="0" smtClean="0"/>
          </a:p>
          <a:p>
            <a:pPr lvl="1"/>
            <a:r>
              <a:rPr lang="es-PA" dirty="0" smtClean="0"/>
              <a:t>Usa un FIFO en su frontera</a:t>
            </a:r>
          </a:p>
          <a:p>
            <a:pPr lvl="2"/>
            <a:r>
              <a:rPr lang="es-PA" dirty="0" smtClean="0"/>
              <a:t>Nuevos nodos entran al </a:t>
            </a:r>
            <a:r>
              <a:rPr lang="es-PA" dirty="0" err="1" smtClean="0"/>
              <a:t>fifo</a:t>
            </a:r>
            <a:endParaRPr lang="es-PA" dirty="0" smtClean="0"/>
          </a:p>
          <a:p>
            <a:pPr lvl="2"/>
            <a:r>
              <a:rPr lang="es-PA" dirty="0" smtClean="0"/>
              <a:t>Viejos nodos son expandidos primero</a:t>
            </a:r>
          </a:p>
          <a:p>
            <a:pPr lvl="1"/>
            <a:r>
              <a:rPr lang="es-PA" dirty="0" err="1" smtClean="0"/>
              <a:t>Graph-Search</a:t>
            </a:r>
            <a:r>
              <a:rPr lang="es-PA" dirty="0" smtClean="0"/>
              <a:t> aplica el objetivo en cada nodo, este no</a:t>
            </a:r>
          </a:p>
          <a:p>
            <a:pPr lvl="1"/>
            <a:r>
              <a:rPr lang="es-PA" dirty="0" smtClean="0"/>
              <a:t>También obvia cualquier nodo ya explorado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9473" y="2552007"/>
            <a:ext cx="6324351" cy="3040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644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12859" y="153460"/>
            <a:ext cx="11290965" cy="1400530"/>
          </a:xfrm>
        </p:spPr>
        <p:txBody>
          <a:bodyPr/>
          <a:lstStyle/>
          <a:p>
            <a:r>
              <a:rPr lang="es-PA" dirty="0" smtClean="0"/>
              <a:t>Resolviendo problemas por Búsqueda</a:t>
            </a:r>
            <a:br>
              <a:rPr lang="es-PA" dirty="0" smtClean="0"/>
            </a:br>
            <a:r>
              <a:rPr lang="es-PA" dirty="0" smtClean="0"/>
              <a:t>Estrategias de Búsqueda Uniforme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322651" y="1712422"/>
                <a:ext cx="11256978" cy="4940305"/>
              </a:xfrm>
            </p:spPr>
            <p:txBody>
              <a:bodyPr>
                <a:normAutofit/>
              </a:bodyPr>
              <a:lstStyle/>
              <a:p>
                <a:r>
                  <a:rPr lang="es-PA" dirty="0" smtClean="0"/>
                  <a:t>Búsqueda </a:t>
                </a:r>
                <a:r>
                  <a:rPr lang="es-PA" dirty="0" err="1" smtClean="0"/>
                  <a:t>Breadth-first</a:t>
                </a:r>
                <a:r>
                  <a:rPr lang="es-PA" dirty="0" smtClean="0"/>
                  <a:t> </a:t>
                </a:r>
              </a:p>
              <a:p>
                <a:pPr lvl="1"/>
                <a:r>
                  <a:rPr lang="es-PA" dirty="0" smtClean="0"/>
                  <a:t>Completo: encontrará solución</a:t>
                </a:r>
              </a:p>
              <a:p>
                <a:pPr lvl="1"/>
                <a:r>
                  <a:rPr lang="es-PA" dirty="0" smtClean="0"/>
                  <a:t>Encontrará en nodos más profundos lo buscado</a:t>
                </a:r>
              </a:p>
              <a:p>
                <a:pPr lvl="1"/>
                <a:r>
                  <a:rPr lang="es-PA" dirty="0" smtClean="0"/>
                  <a:t>Se detendrá en la solución</a:t>
                </a:r>
              </a:p>
              <a:p>
                <a:pPr lvl="2"/>
                <a:r>
                  <a:rPr lang="es-PA" dirty="0" smtClean="0"/>
                  <a:t>Siempre expande el nodo más superficial</a:t>
                </a:r>
              </a:p>
              <a:p>
                <a:pPr lvl="2"/>
                <a:r>
                  <a:rPr lang="es-PA" dirty="0" smtClean="0"/>
                  <a:t>La solución optima no necesariamente es alguna de las primeras a expandir</a:t>
                </a:r>
              </a:p>
              <a:p>
                <a:pPr lvl="2"/>
                <a:r>
                  <a:rPr lang="es-PA" dirty="0"/>
                  <a:t>Bread-</a:t>
                </a:r>
                <a:r>
                  <a:rPr lang="es-PA" dirty="0" err="1"/>
                  <a:t>First</a:t>
                </a:r>
                <a:r>
                  <a:rPr lang="es-PA" dirty="0"/>
                  <a:t> es óptimo si los costos son iguales</a:t>
                </a:r>
              </a:p>
              <a:p>
                <a:r>
                  <a:rPr lang="es-PA" dirty="0" smtClean="0"/>
                  <a:t>Para cada nivel que va expandiendo tendremos una complejidad de:</a:t>
                </a:r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p>
                        </m:sSup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+…+</m:t>
                    </m:r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s-PA" dirty="0" smtClean="0"/>
                  <a:t>, en donde b = niveles o nodos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s-PA" dirty="0" smtClean="0"/>
                  <a:t>nodos explorados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p>
                        </m:sSup>
                      </m:e>
                    </m:d>
                  </m:oMath>
                </a14:m>
                <a:r>
                  <a:rPr lang="es-PA" dirty="0" smtClean="0"/>
                  <a:t> nodos en la frontera</a:t>
                </a:r>
              </a:p>
              <a:p>
                <a:r>
                  <a:rPr lang="es-PA" dirty="0" smtClean="0"/>
                  <a:t>Problemas de memoria y tiempo</a:t>
                </a:r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2651" y="1712422"/>
                <a:ext cx="11256978" cy="4940305"/>
              </a:xfrm>
              <a:blipFill>
                <a:blip r:embed="rId2"/>
                <a:stretch>
                  <a:fillRect l="-271" t="-741" b="-18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4811" y="5384561"/>
            <a:ext cx="6899563" cy="116841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9935" y="1638705"/>
            <a:ext cx="5259185" cy="1880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302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12859" y="153460"/>
            <a:ext cx="11290965" cy="1400530"/>
          </a:xfrm>
        </p:spPr>
        <p:txBody>
          <a:bodyPr/>
          <a:lstStyle/>
          <a:p>
            <a:r>
              <a:rPr lang="es-PA" dirty="0" smtClean="0"/>
              <a:t>Resolviendo problemas por Búsqueda</a:t>
            </a:r>
            <a:br>
              <a:rPr lang="es-PA" dirty="0" smtClean="0"/>
            </a:br>
            <a:r>
              <a:rPr lang="es-PA" dirty="0" smtClean="0"/>
              <a:t>Estrategias de Búsqueda Uniforme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322651" y="1712422"/>
                <a:ext cx="11256978" cy="4940305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s-PA" dirty="0" smtClean="0"/>
                  <a:t>Busqueda </a:t>
                </a:r>
                <a:r>
                  <a:rPr lang="es-PA" dirty="0" err="1" smtClean="0"/>
                  <a:t>Uniform-Cost</a:t>
                </a:r>
                <a:endParaRPr lang="es-PA" dirty="0" smtClean="0"/>
              </a:p>
              <a:p>
                <a:pPr lvl="1"/>
                <a:r>
                  <a:rPr lang="es-PA" dirty="0" smtClean="0"/>
                  <a:t>Expande el nodo de menor costo g(n)</a:t>
                </a:r>
              </a:p>
              <a:p>
                <a:pPr lvl="1"/>
                <a:r>
                  <a:rPr lang="es-PA" dirty="0" smtClean="0"/>
                  <a:t>Expande por g(n), en su lista de frontera</a:t>
                </a:r>
              </a:p>
              <a:p>
                <a:pPr lvl="1"/>
                <a:endParaRPr lang="es-PA" dirty="0"/>
              </a:p>
              <a:p>
                <a:r>
                  <a:rPr lang="es-PA" dirty="0" smtClean="0"/>
                  <a:t>Otra diferencia vs </a:t>
                </a:r>
                <a:r>
                  <a:rPr lang="es-PA" dirty="0" err="1" smtClean="0"/>
                  <a:t>Breadth-First</a:t>
                </a:r>
                <a:endParaRPr lang="es-PA" dirty="0" smtClean="0"/>
              </a:p>
              <a:p>
                <a:pPr lvl="1"/>
                <a:r>
                  <a:rPr lang="es-PA" dirty="0" smtClean="0"/>
                  <a:t>Prueba el objetivo del nodo a expandir</a:t>
                </a:r>
              </a:p>
              <a:p>
                <a:pPr lvl="2"/>
                <a:r>
                  <a:rPr lang="es-PA" dirty="0" smtClean="0"/>
                  <a:t>Puede no ser el camino óptimo</a:t>
                </a:r>
              </a:p>
              <a:p>
                <a:pPr lvl="1"/>
                <a:r>
                  <a:rPr lang="es-PA" dirty="0" smtClean="0"/>
                  <a:t>En caso para encontrar el mejor camino…</a:t>
                </a:r>
              </a:p>
              <a:p>
                <a:pPr lvl="2"/>
                <a:r>
                  <a:rPr lang="es-PA" dirty="0" smtClean="0"/>
                  <a:t>Se añade una prueba al nodo</a:t>
                </a:r>
              </a:p>
              <a:p>
                <a:r>
                  <a:rPr lang="es-PA" dirty="0" err="1" smtClean="0"/>
                  <a:t>Uniform-cost</a:t>
                </a:r>
                <a:r>
                  <a:rPr lang="es-PA" dirty="0" smtClean="0"/>
                  <a:t> siempre expando nodos de camino óptimo</a:t>
                </a:r>
              </a:p>
              <a:p>
                <a:pPr lvl="1"/>
                <a:r>
                  <a:rPr lang="es-PA" dirty="0" smtClean="0"/>
                  <a:t>Solo le importa el costo total</a:t>
                </a:r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p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s-PA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𝜖</m:t>
                                </m:r>
                              </m:den>
                            </m:f>
                          </m:e>
                        </m:d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s-PA" dirty="0" smtClean="0"/>
              </a:p>
              <a:p>
                <a:pPr lvl="1"/>
                <a:r>
                  <a:rPr lang="es-PA" dirty="0" smtClean="0"/>
                  <a:t>C* es el costo óptimo</a:t>
                </a:r>
              </a:p>
              <a:p>
                <a:pPr lvl="1"/>
                <a:r>
                  <a:rPr lang="es-PA" dirty="0" smtClean="0"/>
                  <a:t>Si todos los costos son </a:t>
                </a:r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1+</m:t>
                    </m:r>
                    <m:d>
                      <m:dPr>
                        <m:begChr m:val="["/>
                        <m:endChr m:val="]"/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p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num>
                          <m:den>
                            <m:r>
                              <a:rPr lang="es-PA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𝜖</m:t>
                            </m:r>
                          </m:den>
                        </m:f>
                      </m:e>
                    </m:d>
                  </m:oMath>
                </a14:m>
                <a:r>
                  <a:rPr lang="es-PA" dirty="0" smtClean="0"/>
                  <a:t>, la complejidad es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endParaRPr lang="es-PA" dirty="0" smtClean="0"/>
              </a:p>
              <a:p>
                <a:pPr lvl="2"/>
                <a:r>
                  <a:rPr lang="es-PA" dirty="0" smtClean="0"/>
                  <a:t>En este caso es un </a:t>
                </a:r>
                <a:r>
                  <a:rPr lang="es-PA" dirty="0" err="1" smtClean="0"/>
                  <a:t>breadth-first</a:t>
                </a:r>
                <a:endParaRPr lang="es-PA" dirty="0" smtClean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2651" y="1712422"/>
                <a:ext cx="11256978" cy="4940305"/>
              </a:xfrm>
              <a:blipFill>
                <a:blip r:embed="rId2"/>
                <a:stretch>
                  <a:fillRect l="-54" t="-13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050" y="1455889"/>
            <a:ext cx="5399222" cy="311544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6843" y="4729764"/>
            <a:ext cx="3103625" cy="2023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305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dirty="0" smtClean="0"/>
              <a:t>Resolviendo problemas por Búsqueda</a:t>
            </a:r>
            <a:br>
              <a:rPr lang="es-PA" dirty="0" smtClean="0"/>
            </a:br>
            <a:r>
              <a:rPr lang="es-PA" dirty="0" smtClean="0"/>
              <a:t>Estrategias de Búsqueda Uniforme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322651" y="1330036"/>
                <a:ext cx="11256978" cy="5322691"/>
              </a:xfrm>
            </p:spPr>
            <p:txBody>
              <a:bodyPr>
                <a:normAutofit fontScale="70000" lnSpcReduction="20000"/>
              </a:bodyPr>
              <a:lstStyle/>
              <a:p>
                <a:r>
                  <a:rPr lang="es-PA" dirty="0" smtClean="0"/>
                  <a:t>Busqueda </a:t>
                </a:r>
                <a:r>
                  <a:rPr lang="es-PA" dirty="0" err="1" smtClean="0"/>
                  <a:t>Depth-First</a:t>
                </a:r>
                <a:endParaRPr lang="es-PA" dirty="0" smtClean="0"/>
              </a:p>
              <a:p>
                <a:pPr lvl="1"/>
                <a:r>
                  <a:rPr lang="es-PA" dirty="0" smtClean="0"/>
                  <a:t>Expande el nodo más profundo en la frontera</a:t>
                </a:r>
              </a:p>
              <a:p>
                <a:pPr lvl="1"/>
                <a:r>
                  <a:rPr lang="es-PA" dirty="0" smtClean="0"/>
                  <a:t>Hasta no haber sucesor</a:t>
                </a:r>
              </a:p>
              <a:p>
                <a:pPr lvl="1"/>
                <a:r>
                  <a:rPr lang="es-PA" dirty="0" smtClean="0"/>
                  <a:t>Es un </a:t>
                </a:r>
                <a:r>
                  <a:rPr lang="es-PA" dirty="0" err="1" smtClean="0"/>
                  <a:t>graph-search</a:t>
                </a:r>
                <a:r>
                  <a:rPr lang="es-PA" dirty="0" smtClean="0"/>
                  <a:t> con LIFO</a:t>
                </a:r>
                <a:endParaRPr lang="es-PA" dirty="0"/>
              </a:p>
              <a:p>
                <a:r>
                  <a:rPr lang="es-PA" dirty="0" smtClean="0"/>
                  <a:t>Propiedades</a:t>
                </a:r>
              </a:p>
              <a:p>
                <a:pPr lvl="1"/>
                <a:r>
                  <a:rPr lang="es-PA" dirty="0" smtClean="0"/>
                  <a:t>En un modo de </a:t>
                </a:r>
                <a:r>
                  <a:rPr lang="es-PA" dirty="0" err="1" smtClean="0"/>
                  <a:t>graph-search</a:t>
                </a:r>
                <a:endParaRPr lang="es-PA" dirty="0" smtClean="0"/>
              </a:p>
              <a:p>
                <a:pPr lvl="2"/>
                <a:r>
                  <a:rPr lang="es-PA" dirty="0" smtClean="0"/>
                  <a:t>No vuelve a repetir los mismos estados redundantes</a:t>
                </a:r>
              </a:p>
              <a:p>
                <a:pPr lvl="2"/>
                <a:r>
                  <a:rPr lang="es-PA" dirty="0" smtClean="0"/>
                  <a:t>Expandirá cada nodo</a:t>
                </a:r>
              </a:p>
              <a:p>
                <a:pPr lvl="1"/>
                <a:r>
                  <a:rPr lang="es-PA" dirty="0" smtClean="0"/>
                  <a:t>En un modo </a:t>
                </a:r>
                <a:r>
                  <a:rPr lang="es-PA" dirty="0" err="1" smtClean="0"/>
                  <a:t>tree-search</a:t>
                </a:r>
                <a:endParaRPr lang="es-PA" dirty="0" smtClean="0"/>
              </a:p>
              <a:p>
                <a:pPr lvl="2"/>
                <a:r>
                  <a:rPr lang="es-PA" dirty="0" smtClean="0"/>
                  <a:t>Hará un </a:t>
                </a:r>
                <a:r>
                  <a:rPr lang="es-PA" dirty="0" err="1" smtClean="0"/>
                  <a:t>loop</a:t>
                </a:r>
                <a:r>
                  <a:rPr lang="es-PA" dirty="0" smtClean="0"/>
                  <a:t> infinito, recordar Arad-Sibiu-Arad</a:t>
                </a:r>
              </a:p>
              <a:p>
                <a:pPr lvl="2"/>
                <a:r>
                  <a:rPr lang="es-PA" dirty="0" smtClean="0"/>
                  <a:t>Se puede modificar para que verifique </a:t>
                </a:r>
              </a:p>
              <a:p>
                <a:r>
                  <a:rPr lang="es-PA" dirty="0" smtClean="0"/>
                  <a:t>Ambos algoritmos fallan en el problema de </a:t>
                </a:r>
                <a:r>
                  <a:rPr lang="es-PA" dirty="0" err="1" smtClean="0"/>
                  <a:t>Knuth</a:t>
                </a:r>
                <a:r>
                  <a:rPr lang="es-PA" dirty="0" smtClean="0"/>
                  <a:t>, </a:t>
                </a:r>
                <a:r>
                  <a:rPr lang="es-PA" dirty="0" err="1" smtClean="0"/>
                  <a:t>depht-first</a:t>
                </a:r>
                <a:r>
                  <a:rPr lang="es-PA" dirty="0" smtClean="0"/>
                  <a:t> aplicaría el factorial infinitamente</a:t>
                </a:r>
              </a:p>
              <a:p>
                <a:r>
                  <a:rPr lang="es-PA" dirty="0" smtClean="0"/>
                  <a:t>Ambas no son soluciones optimas</a:t>
                </a:r>
              </a:p>
              <a:p>
                <a:r>
                  <a:rPr lang="es-PA" dirty="0" smtClean="0"/>
                  <a:t>Su ventaja -&gt; complejidad: </a:t>
                </a:r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</m:sSup>
                      </m:e>
                    </m:d>
                  </m:oMath>
                </a14:m>
                <a:r>
                  <a:rPr lang="es-PA" dirty="0" smtClean="0"/>
                  <a:t>, m = máxima profundidad m &gt;&gt; b</a:t>
                </a:r>
              </a:p>
              <a:p>
                <a:r>
                  <a:rPr lang="es-PA" dirty="0" smtClean="0"/>
                  <a:t>En el mejor de los casos </a:t>
                </a:r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𝑏𝑚</m:t>
                        </m:r>
                      </m:e>
                    </m:d>
                  </m:oMath>
                </a14:m>
                <a:endParaRPr lang="es-PA" dirty="0" smtClean="0"/>
              </a:p>
              <a:p>
                <a:r>
                  <a:rPr lang="es-PA" dirty="0" smtClean="0"/>
                  <a:t>Con </a:t>
                </a:r>
                <a:r>
                  <a:rPr lang="es-PA" dirty="0" err="1" smtClean="0"/>
                  <a:t>depht-search</a:t>
                </a:r>
                <a:r>
                  <a:rPr lang="es-PA" dirty="0" smtClean="0"/>
                  <a:t> la tabla de </a:t>
                </a:r>
                <a:r>
                  <a:rPr lang="es-PA" dirty="0" err="1" smtClean="0"/>
                  <a:t>graph-search</a:t>
                </a:r>
                <a:r>
                  <a:rPr lang="es-PA" dirty="0" smtClean="0"/>
                  <a:t> a d = 16 tomaría 156kb solamente</a:t>
                </a:r>
              </a:p>
              <a:p>
                <a:r>
                  <a:rPr lang="es-PA" dirty="0" smtClean="0"/>
                  <a:t>Otra variante es el </a:t>
                </a:r>
                <a:r>
                  <a:rPr lang="es-PA" dirty="0" err="1" smtClean="0"/>
                  <a:t>backtrack</a:t>
                </a:r>
                <a:r>
                  <a:rPr lang="es-PA" dirty="0" smtClean="0"/>
                  <a:t> </a:t>
                </a:r>
                <a:r>
                  <a:rPr lang="es-PA" dirty="0" err="1" smtClean="0"/>
                  <a:t>search</a:t>
                </a:r>
                <a:endParaRPr lang="es-PA" dirty="0" smtClean="0"/>
              </a:p>
              <a:p>
                <a:pPr lvl="1"/>
                <a:r>
                  <a:rPr lang="es-PA" dirty="0" smtClean="0"/>
                  <a:t>Solo un sucesor a la vez, O(m)</a:t>
                </a:r>
                <a:endParaRPr lang="es-PA" dirty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2651" y="1330036"/>
                <a:ext cx="11256978" cy="5322691"/>
              </a:xfrm>
              <a:blipFill>
                <a:blip r:embed="rId2"/>
                <a:stretch>
                  <a:fillRect t="-10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1419" y="1471353"/>
            <a:ext cx="5326850" cy="4270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092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dirty="0" smtClean="0"/>
              <a:t>Resolviendo problemas por Búsqueda</a:t>
            </a:r>
            <a:br>
              <a:rPr lang="es-PA" dirty="0" smtClean="0"/>
            </a:br>
            <a:r>
              <a:rPr lang="es-PA" dirty="0" smtClean="0"/>
              <a:t>Estrategias de Búsqueda Uniforme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322651" y="1529542"/>
                <a:ext cx="11256978" cy="5123185"/>
              </a:xfrm>
            </p:spPr>
            <p:txBody>
              <a:bodyPr>
                <a:normAutofit/>
              </a:bodyPr>
              <a:lstStyle/>
              <a:p>
                <a:r>
                  <a:rPr lang="es-PA" dirty="0" smtClean="0"/>
                  <a:t>Búsqueda </a:t>
                </a:r>
                <a:r>
                  <a:rPr lang="es-PA" dirty="0" err="1" smtClean="0"/>
                  <a:t>Depth-Limited</a:t>
                </a:r>
                <a:endParaRPr lang="es-PA" dirty="0" smtClean="0"/>
              </a:p>
              <a:p>
                <a:pPr lvl="1"/>
                <a:r>
                  <a:rPr lang="es-PA" dirty="0" smtClean="0"/>
                  <a:t>Expande nodos a una </a:t>
                </a:r>
                <a:r>
                  <a:rPr lang="es-PA" dirty="0" err="1" smtClean="0"/>
                  <a:t>profunidad</a:t>
                </a:r>
                <a:endParaRPr lang="es-PA" dirty="0" smtClean="0"/>
              </a:p>
              <a:p>
                <a:pPr lvl="1"/>
                <a:r>
                  <a:rPr lang="es-PA" dirty="0" smtClean="0"/>
                  <a:t>Asume no sucesores luego de esto</a:t>
                </a:r>
              </a:p>
              <a:p>
                <a:pPr lvl="1"/>
                <a:r>
                  <a:rPr lang="es-PA" dirty="0" smtClean="0"/>
                  <a:t>Es incompleto </a:t>
                </a:r>
                <a:r>
                  <a:rPr lang="es-PA" i="1" dirty="0" smtClean="0"/>
                  <a:t>L &lt; d</a:t>
                </a:r>
              </a:p>
              <a:p>
                <a:pPr lvl="1"/>
                <a:r>
                  <a:rPr lang="es-PA" dirty="0" smtClean="0"/>
                  <a:t>No óptimo cuando L &gt; d</a:t>
                </a:r>
              </a:p>
              <a:p>
                <a:pPr lvl="1"/>
                <a:r>
                  <a:rPr lang="es-PA" dirty="0" smtClean="0"/>
                  <a:t>Complejidad en tiempo </a:t>
                </a:r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p>
                      </m:e>
                    </m:d>
                  </m:oMath>
                </a14:m>
                <a:endParaRPr lang="es-PA" b="0" dirty="0" smtClean="0"/>
              </a:p>
              <a:p>
                <a:pPr lvl="1"/>
                <a:r>
                  <a:rPr lang="es-PA" dirty="0" smtClean="0"/>
                  <a:t>Complejidad en espacio </a:t>
                </a:r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𝑏𝑙</m:t>
                        </m:r>
                      </m:e>
                    </m:d>
                  </m:oMath>
                </a14:m>
                <a:endParaRPr lang="es-PA" dirty="0" smtClean="0"/>
              </a:p>
              <a:p>
                <a:pPr lvl="1"/>
                <a:r>
                  <a:rPr lang="es-PA" dirty="0" smtClean="0"/>
                  <a:t>Caso especial de </a:t>
                </a:r>
                <a:r>
                  <a:rPr lang="es-PA" dirty="0" err="1" smtClean="0"/>
                  <a:t>depht-first</a:t>
                </a:r>
                <a:endParaRPr lang="es-PA" dirty="0" smtClean="0"/>
              </a:p>
              <a:p>
                <a:pPr lvl="1"/>
                <a:endParaRPr lang="es-PA" dirty="0"/>
              </a:p>
              <a:p>
                <a:pPr lvl="1"/>
                <a:r>
                  <a:rPr lang="es-PA" dirty="0" smtClean="0"/>
                  <a:t>Posee dos retornos de fallo</a:t>
                </a:r>
              </a:p>
              <a:p>
                <a:pPr lvl="2"/>
                <a:r>
                  <a:rPr lang="es-PA" dirty="0" err="1" smtClean="0"/>
                  <a:t>Failure</a:t>
                </a:r>
                <a:r>
                  <a:rPr lang="es-PA" dirty="0"/>
                  <a:t> </a:t>
                </a:r>
                <a:r>
                  <a:rPr lang="es-PA" dirty="0" smtClean="0"/>
                  <a:t>y </a:t>
                </a:r>
                <a:r>
                  <a:rPr lang="es-PA" dirty="0" err="1" smtClean="0"/>
                  <a:t>cut</a:t>
                </a:r>
                <a:r>
                  <a:rPr lang="es-PA" dirty="0" smtClean="0"/>
                  <a:t> off</a:t>
                </a:r>
              </a:p>
              <a:p>
                <a:pPr lvl="2"/>
                <a:endParaRPr lang="es-PA" dirty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2651" y="1529542"/>
                <a:ext cx="11256978" cy="5123185"/>
              </a:xfrm>
              <a:blipFill>
                <a:blip r:embed="rId2"/>
                <a:stretch>
                  <a:fillRect l="-271" t="-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9650" y="1471353"/>
            <a:ext cx="6584027" cy="3253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816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dirty="0" smtClean="0"/>
              <a:t>Resolviendo problemas por Búsqueda</a:t>
            </a:r>
            <a:br>
              <a:rPr lang="es-PA" dirty="0" smtClean="0"/>
            </a:br>
            <a:r>
              <a:rPr lang="es-PA" dirty="0" smtClean="0"/>
              <a:t>Estrategias de Búsqueda Uniforme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529542"/>
            <a:ext cx="6959298" cy="5123185"/>
          </a:xfrm>
        </p:spPr>
        <p:txBody>
          <a:bodyPr>
            <a:normAutofit/>
          </a:bodyPr>
          <a:lstStyle/>
          <a:p>
            <a:r>
              <a:rPr lang="es-PA" dirty="0" smtClean="0"/>
              <a:t>Búsqueda </a:t>
            </a:r>
            <a:r>
              <a:rPr lang="es-PA" dirty="0" err="1" smtClean="0"/>
              <a:t>Iterative</a:t>
            </a:r>
            <a:r>
              <a:rPr lang="es-PA" dirty="0" smtClean="0"/>
              <a:t> </a:t>
            </a:r>
            <a:r>
              <a:rPr lang="es-PA" dirty="0" err="1" smtClean="0"/>
              <a:t>Deepining</a:t>
            </a:r>
            <a:r>
              <a:rPr lang="es-PA" dirty="0" smtClean="0"/>
              <a:t> </a:t>
            </a:r>
            <a:r>
              <a:rPr lang="es-PA" dirty="0" err="1" smtClean="0"/>
              <a:t>Depht-First</a:t>
            </a:r>
            <a:endParaRPr lang="es-PA" dirty="0" smtClean="0"/>
          </a:p>
          <a:p>
            <a:pPr lvl="1"/>
            <a:r>
              <a:rPr lang="es-PA" dirty="0" smtClean="0"/>
              <a:t>Método combinado del árbol de búsqueda </a:t>
            </a:r>
            <a:r>
              <a:rPr lang="es-PA" dirty="0" err="1" smtClean="0"/>
              <a:t>Depth-First</a:t>
            </a:r>
            <a:endParaRPr lang="es-PA" dirty="0" smtClean="0"/>
          </a:p>
          <a:p>
            <a:pPr lvl="2"/>
            <a:r>
              <a:rPr lang="es-PA" dirty="0" smtClean="0"/>
              <a:t>Incrementa el limite de 0 a 1 a 2 hasta el objetivo (d = l)</a:t>
            </a:r>
          </a:p>
          <a:p>
            <a:pPr lvl="2"/>
            <a:r>
              <a:rPr lang="es-PA" dirty="0" smtClean="0"/>
              <a:t>Combina lo mejor de </a:t>
            </a:r>
            <a:r>
              <a:rPr lang="es-PA" dirty="0" err="1" smtClean="0"/>
              <a:t>Depth-First</a:t>
            </a:r>
            <a:r>
              <a:rPr lang="es-PA" dirty="0" smtClean="0"/>
              <a:t> con </a:t>
            </a:r>
            <a:r>
              <a:rPr lang="es-PA" dirty="0" err="1" smtClean="0"/>
              <a:t>Breadth-First</a:t>
            </a:r>
            <a:endParaRPr lang="es-PA" dirty="0"/>
          </a:p>
          <a:p>
            <a:pPr lvl="3"/>
            <a:r>
              <a:rPr lang="es-PA" dirty="0" smtClean="0"/>
              <a:t>BF: completo en la manera de bifurcar, y optimo a un nodo no </a:t>
            </a:r>
            <a:r>
              <a:rPr lang="es-PA" dirty="0" err="1" smtClean="0"/>
              <a:t>decresciente</a:t>
            </a:r>
            <a:endParaRPr lang="es-PA" dirty="0" smtClean="0"/>
          </a:p>
          <a:p>
            <a:pPr lvl="1"/>
            <a:r>
              <a:rPr lang="es-PA" dirty="0" smtClean="0"/>
              <a:t>Total de Nodos: N(IDS) = (d)b + (d-1)b^2 + … + (1)</a:t>
            </a:r>
            <a:r>
              <a:rPr lang="es-PA" dirty="0" err="1" smtClean="0"/>
              <a:t>b^d</a:t>
            </a:r>
            <a:endParaRPr lang="es-PA" dirty="0"/>
          </a:p>
          <a:p>
            <a:pPr lvl="2"/>
            <a:r>
              <a:rPr lang="es-PA" dirty="0" smtClean="0"/>
              <a:t>Para b = 10 d = 5</a:t>
            </a:r>
          </a:p>
          <a:p>
            <a:pPr lvl="3"/>
            <a:r>
              <a:rPr lang="es-PA" dirty="0" smtClean="0"/>
              <a:t>N(IDS) = 50 + 400 + 3000 + 20000 + 100000 = 123450</a:t>
            </a:r>
            <a:endParaRPr lang="es-PA" dirty="0"/>
          </a:p>
          <a:p>
            <a:pPr lvl="3"/>
            <a:r>
              <a:rPr lang="es-PA" dirty="0" smtClean="0"/>
              <a:t>N(BFS) = 10 + 100 + 1000 + 10000 + 100000 = 111,110</a:t>
            </a:r>
          </a:p>
          <a:p>
            <a:pPr lvl="1"/>
            <a:r>
              <a:rPr lang="es-PA" dirty="0" smtClean="0"/>
              <a:t>Es análogo a </a:t>
            </a:r>
            <a:r>
              <a:rPr lang="es-PA" dirty="0" err="1" smtClean="0"/>
              <a:t>breadth-first</a:t>
            </a:r>
            <a:r>
              <a:rPr lang="es-PA" dirty="0" smtClean="0"/>
              <a:t> </a:t>
            </a:r>
            <a:r>
              <a:rPr lang="es-PA" dirty="0" err="1" smtClean="0"/>
              <a:t>search</a:t>
            </a:r>
            <a:endParaRPr lang="es-PA" dirty="0" smtClean="0"/>
          </a:p>
          <a:p>
            <a:pPr lvl="2"/>
            <a:r>
              <a:rPr lang="es-PA" dirty="0" smtClean="0"/>
              <a:t>Explora todos los nodos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2116" y="5669649"/>
            <a:ext cx="5552901" cy="98307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3179" y="1353590"/>
            <a:ext cx="4359082" cy="417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458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dirty="0" smtClean="0"/>
              <a:t>Resolviendo problemas por Búsqueda</a:t>
            </a:r>
            <a:br>
              <a:rPr lang="es-PA" dirty="0" smtClean="0"/>
            </a:br>
            <a:r>
              <a:rPr lang="es-PA" dirty="0" smtClean="0"/>
              <a:t>Estrategias de Búsqueda Uniforme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322651" y="1529542"/>
                <a:ext cx="11539610" cy="5123185"/>
              </a:xfrm>
            </p:spPr>
            <p:txBody>
              <a:bodyPr>
                <a:normAutofit/>
              </a:bodyPr>
              <a:lstStyle/>
              <a:p>
                <a:r>
                  <a:rPr lang="es-PA" dirty="0" smtClean="0"/>
                  <a:t>Búsqueda Bidireccional</a:t>
                </a:r>
              </a:p>
              <a:p>
                <a:pPr lvl="1"/>
                <a:r>
                  <a:rPr lang="es-PA" dirty="0" smtClean="0"/>
                  <a:t>Corre dos búsquedas simultaneas</a:t>
                </a:r>
              </a:p>
              <a:p>
                <a:pPr lvl="2"/>
                <a:r>
                  <a:rPr lang="es-PA" dirty="0" smtClean="0"/>
                  <a:t>Estado Inicial -&gt; objetivo</a:t>
                </a:r>
              </a:p>
              <a:p>
                <a:pPr lvl="2"/>
                <a:r>
                  <a:rPr lang="es-PA" dirty="0" smtClean="0"/>
                  <a:t>Objetivo -&gt; Estado Inicial</a:t>
                </a:r>
              </a:p>
              <a:p>
                <a:pPr lvl="2"/>
                <a:r>
                  <a:rPr lang="es-PA" dirty="0" smtClean="0"/>
                  <a:t>Motivación: A la larga…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/2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/2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&lt;</m:t>
                    </m:r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endParaRPr lang="es-PA" dirty="0" smtClean="0"/>
              </a:p>
              <a:p>
                <a:pPr lvl="1"/>
                <a:r>
                  <a:rPr lang="es-PA" dirty="0" smtClean="0"/>
                  <a:t>Reemplaza la prueba de objetivo = solución</a:t>
                </a:r>
              </a:p>
              <a:p>
                <a:pPr lvl="2"/>
                <a:r>
                  <a:rPr lang="es-PA" dirty="0" smtClean="0"/>
                  <a:t>¿Dónde se intersectan las búsquedas?, </a:t>
                </a:r>
                <a:r>
                  <a:rPr lang="es-PA" dirty="0" err="1" smtClean="0"/>
                  <a:t>ejm</a:t>
                </a:r>
                <a:r>
                  <a:rPr lang="es-PA" dirty="0" smtClean="0"/>
                  <a:t>. a d = 6, </a:t>
                </a:r>
                <a:r>
                  <a:rPr lang="es-PA" dirty="0" err="1" smtClean="0"/>
                  <a:t>solucina</a:t>
                </a:r>
                <a:r>
                  <a:rPr lang="es-PA" dirty="0" smtClean="0"/>
                  <a:t> a d = 3</a:t>
                </a:r>
              </a:p>
              <a:p>
                <a:pPr lvl="2"/>
                <a:r>
                  <a:rPr lang="es-PA" dirty="0" smtClean="0"/>
                  <a:t>O cada vez que se expande un nodo</a:t>
                </a:r>
              </a:p>
              <a:p>
                <a:pPr lvl="1"/>
                <a:r>
                  <a:rPr lang="es-PA" b="0" dirty="0" smtClean="0"/>
                  <a:t>Complejidad en tiempo: </a:t>
                </a:r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/2</m:t>
                            </m:r>
                          </m:sup>
                        </m:sSup>
                      </m:e>
                    </m:d>
                  </m:oMath>
                </a14:m>
                <a:endParaRPr lang="es-PA" dirty="0" smtClean="0"/>
              </a:p>
              <a:p>
                <a:pPr lvl="1"/>
                <a:r>
                  <a:rPr lang="es-PA" dirty="0" smtClean="0"/>
                  <a:t>Complejidad en espacio: </a:t>
                </a:r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/2</m:t>
                            </m:r>
                          </m:sup>
                        </m:sSup>
                      </m:e>
                    </m:d>
                  </m:oMath>
                </a14:m>
                <a:endParaRPr lang="es-PA" dirty="0" smtClean="0"/>
              </a:p>
              <a:p>
                <a:r>
                  <a:rPr lang="es-PA" dirty="0" smtClean="0"/>
                  <a:t>Buscamos hacia atrás buscando los predecesores</a:t>
                </a:r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2651" y="1529542"/>
                <a:ext cx="11539610" cy="5123185"/>
              </a:xfrm>
              <a:blipFill>
                <a:blip r:embed="rId2"/>
                <a:stretch>
                  <a:fillRect l="-264" t="-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2938" y="1529542"/>
            <a:ext cx="3657513" cy="1832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120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dirty="0" smtClean="0"/>
              <a:t>Resolviendo problemas por Búsqueda</a:t>
            </a:r>
            <a:br>
              <a:rPr lang="es-PA" dirty="0" smtClean="0"/>
            </a:br>
            <a:r>
              <a:rPr lang="es-PA" dirty="0" smtClean="0"/>
              <a:t>Comparando Estrategias Uniformes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529542"/>
            <a:ext cx="11539610" cy="5123185"/>
          </a:xfrm>
        </p:spPr>
        <p:txBody>
          <a:bodyPr>
            <a:normAutofit/>
          </a:bodyPr>
          <a:lstStyle/>
          <a:p>
            <a:endParaRPr lang="es-PA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947" y="2584910"/>
            <a:ext cx="10802701" cy="2394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485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EC76B5"/>
      </a:hlink>
      <a:folHlink>
        <a:srgbClr val="E8ACCD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A207AED3-9ABC-4A18-9978-A59B65688B1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9544</TotalTime>
  <Words>12791</Words>
  <Application>Microsoft Office PowerPoint</Application>
  <PresentationFormat>Panorámica</PresentationFormat>
  <Paragraphs>2031</Paragraphs>
  <Slides>172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172</vt:i4>
      </vt:variant>
    </vt:vector>
  </HeadingPairs>
  <TitlesOfParts>
    <vt:vector size="180" baseType="lpstr">
      <vt:lpstr>Arial</vt:lpstr>
      <vt:lpstr>Cambria Math</vt:lpstr>
      <vt:lpstr>Century Gothic</vt:lpstr>
      <vt:lpstr>helvetica neue</vt:lpstr>
      <vt:lpstr>Symbol</vt:lpstr>
      <vt:lpstr>Wingdings</vt:lpstr>
      <vt:lpstr>Wingdings 3</vt:lpstr>
      <vt:lpstr>Ion</vt:lpstr>
      <vt:lpstr>INTELIGENCIA ARTIFICIAL</vt:lpstr>
      <vt:lpstr>Formato del Curso</vt:lpstr>
      <vt:lpstr>Reglas del Curso</vt:lpstr>
      <vt:lpstr>Reglas del Curso</vt:lpstr>
      <vt:lpstr>Reglas del Curso</vt:lpstr>
      <vt:lpstr>Reglas del Curso</vt:lpstr>
      <vt:lpstr>Objetivos</vt:lpstr>
      <vt:lpstr>División de Porcentajes</vt:lpstr>
      <vt:lpstr>Proyecto Final – Construir un Sistema de Inteligencia Artificial</vt:lpstr>
      <vt:lpstr>Introducción</vt:lpstr>
      <vt:lpstr>Top 10 Compañías con Fallos en uso con la IA</vt:lpstr>
      <vt:lpstr>Top 10 Compañías con Fallos en uso con la IA</vt:lpstr>
      <vt:lpstr>Top 10 Compañías con Fallos en uso con la IA</vt:lpstr>
      <vt:lpstr>Top 10 Compañías con Fallos en uso con la IA</vt:lpstr>
      <vt:lpstr>Top 10 Compañías con Fallos en uso con la IA</vt:lpstr>
      <vt:lpstr>Siguiente Clase – Laboratorio 1</vt:lpstr>
      <vt:lpstr>Presentación de PowerPoint</vt:lpstr>
      <vt:lpstr>Inteligencia Artificial - ¿Qué Es?</vt:lpstr>
      <vt:lpstr>Inteligencia Artificial - ¿Qué Es?</vt:lpstr>
      <vt:lpstr>Inteligencia Artificial - ¿Qué Es?</vt:lpstr>
      <vt:lpstr>Inteligencia Artificial – La prueba de Turing</vt:lpstr>
      <vt:lpstr>Inteligencia Artificial – La prueba de Turing</vt:lpstr>
      <vt:lpstr>Inteligencia Artificial – Pensando Humanamente – Modelo Cognitivo</vt:lpstr>
      <vt:lpstr>Inteligencia Artificial – Aproximación de las Leyes del Pensamiento</vt:lpstr>
      <vt:lpstr>Inteligencia Artificial – Fundaciones</vt:lpstr>
      <vt:lpstr>Inteligencia Artificial – Fundaciones</vt:lpstr>
      <vt:lpstr>Inteligencia Artificial – Fundaciones</vt:lpstr>
      <vt:lpstr>Inteligencia Artificial – Matemáticas</vt:lpstr>
      <vt:lpstr>Inteligencia Artificial – Matemáticas</vt:lpstr>
      <vt:lpstr>Inteligencia Artificial – Matemáticas</vt:lpstr>
      <vt:lpstr>Inteligencia Artificial – Economía</vt:lpstr>
      <vt:lpstr>Inteligencia Artificial – Economía</vt:lpstr>
      <vt:lpstr>Inteligencia Artificial – Neurociencia</vt:lpstr>
      <vt:lpstr>Inteligencia Artificial – Neurociencia</vt:lpstr>
      <vt:lpstr>Inteligencia Artificial – Psicología</vt:lpstr>
      <vt:lpstr>Inteligencia Artificial – Ingenieria Computacional</vt:lpstr>
      <vt:lpstr>Inteligencia Artificial – Ingenieria Computacional</vt:lpstr>
      <vt:lpstr>Inteligencia Artificial – Teoría de Control y Cibernética</vt:lpstr>
      <vt:lpstr>Inteligencia Artificial – Teoría de Control y Cibernética</vt:lpstr>
      <vt:lpstr>Inteligencia Artificial – Lingüística</vt:lpstr>
      <vt:lpstr>Inteligencia Artificial – Historia</vt:lpstr>
      <vt:lpstr>Inteligencia Artificial – Historia</vt:lpstr>
      <vt:lpstr>Inteligencia Artificial – Historia</vt:lpstr>
      <vt:lpstr>Inteligencia Artificial – Historia</vt:lpstr>
      <vt:lpstr>Inteligencia Artificial – Historia</vt:lpstr>
      <vt:lpstr>Inteligencia Artificial – Historia</vt:lpstr>
      <vt:lpstr>Inteligencia Artificial – Historia</vt:lpstr>
      <vt:lpstr>Inteligencia Artificial – Historia</vt:lpstr>
      <vt:lpstr>Inteligencia Artificial – Historia</vt:lpstr>
      <vt:lpstr>Inteligencia Artificial – Historia</vt:lpstr>
      <vt:lpstr>Inteligencia Artificial – Historia</vt:lpstr>
      <vt:lpstr>Inteligencia Artificial – Historia</vt:lpstr>
      <vt:lpstr>Inteligencia Artificial – Historia</vt:lpstr>
      <vt:lpstr>Inteligencia Artificial – Agentes Inteligentes</vt:lpstr>
      <vt:lpstr>Inteligencia Artificial – Buen Comportamiento</vt:lpstr>
      <vt:lpstr>Inteligencia Artificial – Buen Comportamiento</vt:lpstr>
      <vt:lpstr>Inteligencia Artificial – Buen Comportamiento</vt:lpstr>
      <vt:lpstr>Inteligencia Artificial – Buen Comportamiento</vt:lpstr>
      <vt:lpstr>Presentación de PowerPoint</vt:lpstr>
      <vt:lpstr>Inteligencia Artificial – Buen Comportamiento</vt:lpstr>
      <vt:lpstr>Inteligencia Artificial – Naturaleza de los Entornos</vt:lpstr>
      <vt:lpstr>Inteligencia Artificial – Naturaleza de los Entornos</vt:lpstr>
      <vt:lpstr>Inteligencia Artificial – Naturaleza de los Entornos</vt:lpstr>
      <vt:lpstr>Inteligencia Artificial – Naturaleza de los Entornos</vt:lpstr>
      <vt:lpstr>Inteligencia Artificial – Naturaleza de los Entornos</vt:lpstr>
      <vt:lpstr>Inteligencia Artificial – Estructura de los Agentes</vt:lpstr>
      <vt:lpstr>Inteligencia Artificial – Estructura de los Agentes</vt:lpstr>
      <vt:lpstr>Inteligencia Artificial – Estructura de los Agentes</vt:lpstr>
      <vt:lpstr>Inteligencia Artificial – Estructura de los Agentes</vt:lpstr>
      <vt:lpstr>Inteligencia Artificial – Estructura de los Agentes</vt:lpstr>
      <vt:lpstr>Inteligencia Artificial – Estructura de los Agentes</vt:lpstr>
      <vt:lpstr>Inteligencia Artificial – Estructura de los Agentes</vt:lpstr>
      <vt:lpstr>Inteligencia Artificial – Estructura de los Agentes</vt:lpstr>
      <vt:lpstr>Inteligencia Artificial – Estructura de los Agentes</vt:lpstr>
      <vt:lpstr>Siguiente Clase – Laboratorio 2</vt:lpstr>
      <vt:lpstr>Presentación de PowerPoint</vt:lpstr>
      <vt:lpstr>Resolviendo problemas por Búsqueda</vt:lpstr>
      <vt:lpstr>Resolviendo problemas por Búsqueda Agentes resolucionadores de problemas</vt:lpstr>
      <vt:lpstr>Resolviendo problemas por Búsqueda Agentes resolucionadores de problemas</vt:lpstr>
      <vt:lpstr>Resolviendo problemas por Búsqueda Problemas bien definidos y soluciones</vt:lpstr>
      <vt:lpstr>Resolviendo problemas por Búsqueda Formulación de Problemas</vt:lpstr>
      <vt:lpstr>Resolviendo problemas por Búsqueda Formulación de Problemas</vt:lpstr>
      <vt:lpstr>Resolviendo problemas por Búsqueda Formulación de Problemas</vt:lpstr>
      <vt:lpstr>Resolviendo problemas por Búsqueda Formulación de Problemas</vt:lpstr>
      <vt:lpstr>Resolviendo problemas por Búsqueda Formulación de Problemas</vt:lpstr>
      <vt:lpstr>Resolviendo problemas por Búsqueda Formulación de Problemas</vt:lpstr>
      <vt:lpstr>Resolviendo problemas por Búsqueda Formulación de Problemas</vt:lpstr>
      <vt:lpstr>Resolviendo problemas por Búsqueda Buscando para soluciones</vt:lpstr>
      <vt:lpstr>Resolviendo problemas por Búsqueda Algoritmos Graph Search y Tree Search</vt:lpstr>
      <vt:lpstr>Resolviendo problemas por Búsqueda Infraestructura de Algoritmos de Búsqueda</vt:lpstr>
      <vt:lpstr>Resolviendo problemas por Búsqueda Midiendo el desempeño</vt:lpstr>
      <vt:lpstr>Resolviendo problemas por Búsqueda Estrategias de Búsqueda Uniforme</vt:lpstr>
      <vt:lpstr>Resolviendo problemas por Búsqueda Estrategias de Búsqueda Uniforme</vt:lpstr>
      <vt:lpstr>Resolviendo problemas por Búsqueda Estrategias de Búsqueda Uniforme</vt:lpstr>
      <vt:lpstr>Resolviendo problemas por Búsqueda Estrategias de Búsqueda Uniforme</vt:lpstr>
      <vt:lpstr>Resolviendo problemas por Búsqueda Estrategias de Búsqueda Uniforme</vt:lpstr>
      <vt:lpstr>Resolviendo problemas por Búsqueda Estrategias de Búsqueda Uniforme</vt:lpstr>
      <vt:lpstr>Resolviendo problemas por Búsqueda Estrategias de Búsqueda Uniforme</vt:lpstr>
      <vt:lpstr>Resolviendo problemas por Búsqueda Comparando Estrategias Uniformes</vt:lpstr>
      <vt:lpstr>Resolviendo problemas por Búsqueda Estrategias de Búsqueda Informada (Heurísticas)</vt:lpstr>
      <vt:lpstr>Resolviendo problemas por Búsqueda Estrategias de Búsqueda Informada (Heurísticas)</vt:lpstr>
      <vt:lpstr>Resolviendo problemas por Búsqueda Estrategias de Búsqueda Informada (Heurísticas)</vt:lpstr>
      <vt:lpstr>Resolviendo problemas por Búsqueda Estrategias de Búsqueda Informada (Heurísticas)</vt:lpstr>
      <vt:lpstr>Resolviendo problemas por Búsqueda Estrategias de Búsqueda Informada (Heurísticas)</vt:lpstr>
      <vt:lpstr>Resolviendo problemas por Búsqueda Estrategias de Búsqueda Informada (Heurísticas)</vt:lpstr>
      <vt:lpstr>Resolviendo problemas por Búsqueda Estrategias de Búsqueda Informada (Heurísticas)</vt:lpstr>
      <vt:lpstr>Resolviendo problemas por Búsqueda Funciones Heurísticas</vt:lpstr>
      <vt:lpstr>Resolviendo problemas por Búsqueda Funciones Heurísticas</vt:lpstr>
      <vt:lpstr>Resolviendo problemas por Búsqueda Funciones Heurísticas</vt:lpstr>
      <vt:lpstr>Resolviendo problemas por Búsqueda Funciones Heurísticas</vt:lpstr>
      <vt:lpstr>Resolviendo problemas por Búsqueda Funciones Heurísticas</vt:lpstr>
      <vt:lpstr>Resolviendo problemas por Búsqueda Funciones Heurísticas</vt:lpstr>
      <vt:lpstr>Presentación de PowerPoint</vt:lpstr>
      <vt:lpstr>Más allá de la búsqueda clásica Algoritmos de búsqueda local y problemas de optimización </vt:lpstr>
      <vt:lpstr>Más allá de la búsqueda clásica Algoritmos de búsqueda local y problemas de optimización </vt:lpstr>
      <vt:lpstr>Más allá de la búsqueda clásica Algoritmos de búsqueda local y problemas de optimización </vt:lpstr>
      <vt:lpstr>Más allá de la búsqueda clásica Búsqueda “Hill-Climbing”</vt:lpstr>
      <vt:lpstr>Más allá de la búsqueda clásica Búsqueda “Hill-Climbing”</vt:lpstr>
      <vt:lpstr>Más allá de la búsqueda clásica Búsqueda “Hill-Climbing”</vt:lpstr>
      <vt:lpstr>Más allá de la búsqueda clásica Búsqueda “Hill-Climbing”</vt:lpstr>
      <vt:lpstr>Más allá de la búsqueda clásica Búsqueda “Simulated Annealing”</vt:lpstr>
      <vt:lpstr>Más allá de la búsqueda clásica Búsqueda “Local Beam”</vt:lpstr>
      <vt:lpstr>Más allá de la búsqueda clásica Búsqueda “Algoritmos Genéticos”</vt:lpstr>
      <vt:lpstr>Más allá de la búsqueda clásica Búsqueda “Algoritmos Genéticos”</vt:lpstr>
      <vt:lpstr>Más allá de la búsqueda clásica Búsqueda “Algoritmos Genéticos”</vt:lpstr>
      <vt:lpstr>Más allá de la búsqueda clásica Búsqueda Local en Espacios Continuos</vt:lpstr>
      <vt:lpstr>Más allá de la búsqueda clásica Búsqueda Local en Espacios Continuos</vt:lpstr>
      <vt:lpstr>Más allá de la búsqueda clásica Búsqueda Con Acciones No Determinísticas</vt:lpstr>
      <vt:lpstr>Más allá de la búsqueda clásica Búsqueda Con Acciones No Determinísticas</vt:lpstr>
      <vt:lpstr>Más allá de la búsqueda clásica Búsqueda Con Acciones No Determinísticas</vt:lpstr>
      <vt:lpstr>Más allá de la búsqueda clásica Búsqueda Con Acciones No Determinísticas</vt:lpstr>
      <vt:lpstr>Más allá de la búsqueda clásica Búsqueda Con Observaciones Parciales</vt:lpstr>
      <vt:lpstr>Más allá de la búsqueda clásica Búsqueda Con Observaciones Parciales</vt:lpstr>
      <vt:lpstr>Más allá de la búsqueda clásica Búsqueda Con Observaciones Parciales</vt:lpstr>
      <vt:lpstr>Más allá de la búsqueda clásica Búsqueda Con Observaciones Parciales</vt:lpstr>
      <vt:lpstr>Más allá de la búsqueda clásica Búsqueda Con Observaciones Parciales</vt:lpstr>
      <vt:lpstr>Más allá de la búsqueda clásica Búsqueda Con Observaciones Parciales</vt:lpstr>
      <vt:lpstr>Más allá de la búsqueda clásica Búsqueda Con Observaciones Parciales</vt:lpstr>
      <vt:lpstr>Más allá de la búsqueda clásica Búsqueda En Línea</vt:lpstr>
      <vt:lpstr>Más allá de la búsqueda clásica Búsqueda En Línea</vt:lpstr>
      <vt:lpstr>Más allá de la búsqueda clásica Agentes de Búsqueda En Línea</vt:lpstr>
      <vt:lpstr>Más allá de la búsqueda clásica Búsqueda En Línea Local</vt:lpstr>
      <vt:lpstr>Más allá de la búsqueda clásica Búsqueda En Línea Local</vt:lpstr>
      <vt:lpstr>Más allá de la búsqueda clásica Aprendiendo en Búsqueda Online</vt:lpstr>
      <vt:lpstr>Presentación de PowerPoint</vt:lpstr>
      <vt:lpstr>Búsqueda Adversarial Juegos</vt:lpstr>
      <vt:lpstr>Búsqueda Adversarial Juegos</vt:lpstr>
      <vt:lpstr>Búsqueda Adversarial Juegos</vt:lpstr>
      <vt:lpstr>Búsqueda Adversarial Juegos</vt:lpstr>
      <vt:lpstr>Búsqueda Adversarial Decisión óptima en juegos</vt:lpstr>
      <vt:lpstr>Búsqueda Adversarial Decisión óptima en juegos</vt:lpstr>
      <vt:lpstr>Búsqueda Adversarial Decisión óptima en juegos</vt:lpstr>
      <vt:lpstr>Búsqueda Adversarial “Pruning” Alfa-Beta</vt:lpstr>
      <vt:lpstr>Búsqueda Adversarial “Pruning” Alfa-Beta</vt:lpstr>
      <vt:lpstr>Búsqueda Adversarial “Pruning” Alfa-Beta</vt:lpstr>
      <vt:lpstr>Búsqueda Adversarial Decisiones Imperfectas en Tiempo Real</vt:lpstr>
      <vt:lpstr>Búsqueda Adversarial Decisiones Imperfectas en Tiempo Real</vt:lpstr>
      <vt:lpstr>Búsqueda Adversarial Decisiones Imperfectas en Tiempo Real</vt:lpstr>
      <vt:lpstr>Búsqueda Adversarial Decisiones Imperfectas en Tiempo Real</vt:lpstr>
      <vt:lpstr>Búsqueda Adversarial Decisiones Imperfectas en Tiempo Real</vt:lpstr>
      <vt:lpstr>Búsqueda Adversarial Decisiones Imperfectas en Tiempo Real</vt:lpstr>
      <vt:lpstr>Búsqueda Adversarial Juegos Estocásticos</vt:lpstr>
      <vt:lpstr>Búsqueda Adversarial Juegos Estocásticos</vt:lpstr>
      <vt:lpstr>Búsqueda Adversarial Juegos Parcialmente Observables</vt:lpstr>
      <vt:lpstr>Búsqueda Adversarial Juegos Parcialmente Observables</vt:lpstr>
      <vt:lpstr>Búsqueda Adversarial Juegos Parcialmente Observables</vt:lpstr>
      <vt:lpstr>Búsqueda Adversarial Programas de Estado del Arte</vt:lpstr>
      <vt:lpstr>Búsqueda Adversarial Programas de Estado del Arte</vt:lpstr>
      <vt:lpstr>Búsqueda Adversarial Programas de Estado del Arte</vt:lpstr>
      <vt:lpstr>Búsqueda Adversarial Programas de Estado del Arte</vt:lpstr>
      <vt:lpstr>Búsqueda Adversarial Aproximaciones Alternativas</vt:lpstr>
      <vt:lpstr>Presentación de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MICROELECTRÓNICA</dc:title>
  <dc:creator>Isaias</dc:creator>
  <cp:lastModifiedBy>Rangel Isaías Alvarado Walles</cp:lastModifiedBy>
  <cp:revision>547</cp:revision>
  <dcterms:created xsi:type="dcterms:W3CDTF">2018-02-28T08:20:25Z</dcterms:created>
  <dcterms:modified xsi:type="dcterms:W3CDTF">2019-11-14T20:30:13Z</dcterms:modified>
</cp:coreProperties>
</file>